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6" r:id="rId2"/>
    <p:sldId id="257" r:id="rId3"/>
    <p:sldId id="272" r:id="rId4"/>
    <p:sldId id="274" r:id="rId5"/>
    <p:sldId id="271" r:id="rId6"/>
    <p:sldId id="273" r:id="rId7"/>
    <p:sldId id="276" r:id="rId8"/>
    <p:sldId id="277" r:id="rId9"/>
    <p:sldId id="275"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2" r:id="rId24"/>
    <p:sldId id="294" r:id="rId25"/>
    <p:sldId id="293" r:id="rId26"/>
    <p:sldId id="295" r:id="rId27"/>
    <p:sldId id="296" r:id="rId28"/>
    <p:sldId id="297" r:id="rId29"/>
    <p:sldId id="298" r:id="rId30"/>
    <p:sldId id="299" r:id="rId31"/>
    <p:sldId id="300" r:id="rId32"/>
    <p:sldId id="301" r:id="rId33"/>
    <p:sldId id="302" r:id="rId34"/>
    <p:sldId id="303" r:id="rId35"/>
    <p:sldId id="304" r:id="rId36"/>
    <p:sldId id="305" r:id="rId37"/>
    <p:sldId id="306" r:id="rId38"/>
    <p:sldId id="307" r:id="rId39"/>
    <p:sldId id="308" r:id="rId40"/>
    <p:sldId id="309" r:id="rId41"/>
    <p:sldId id="310" r:id="rId42"/>
    <p:sldId id="311" r:id="rId43"/>
    <p:sldId id="313" r:id="rId44"/>
    <p:sldId id="312" r:id="rId45"/>
    <p:sldId id="315" r:id="rId46"/>
    <p:sldId id="319" r:id="rId47"/>
    <p:sldId id="314" r:id="rId48"/>
    <p:sldId id="316" r:id="rId49"/>
    <p:sldId id="317" r:id="rId50"/>
    <p:sldId id="318" r:id="rId51"/>
    <p:sldId id="320" r:id="rId52"/>
    <p:sldId id="321" r:id="rId53"/>
    <p:sldId id="322" r:id="rId5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B38018-5488-45D8-8F3A-1E324D593B18}" v="1" dt="2026-01-29T10:01:32.2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74" d="100"/>
          <a:sy n="74" d="100"/>
        </p:scale>
        <p:origin x="352" y="72"/>
      </p:cViewPr>
      <p:guideLst/>
    </p:cSldViewPr>
  </p:slideViewPr>
  <p:notesTextViewPr>
    <p:cViewPr>
      <p:scale>
        <a:sx n="1" d="1"/>
        <a:sy n="1" d="1"/>
      </p:scale>
      <p:origin x="0" y="0"/>
    </p:cViewPr>
  </p:notesTextViewPr>
  <p:sorterViewPr>
    <p:cViewPr>
      <p:scale>
        <a:sx n="100" d="100"/>
        <a:sy n="100" d="100"/>
      </p:scale>
      <p:origin x="0" y="-17800"/>
    </p:cViewPr>
  </p:sorterViewPr>
  <p:notesViewPr>
    <p:cSldViewPr snapToGrid="0">
      <p:cViewPr varScale="1">
        <p:scale>
          <a:sx n="56" d="100"/>
          <a:sy n="56" d="100"/>
        </p:scale>
        <p:origin x="2588" y="5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61"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cesco Bertolino" userId="b94e0109ad257889" providerId="LiveId" clId="{2C914EC9-A1F4-4F2B-8E7B-AD0BEA764E11}"/>
    <pc:docChg chg="modSld">
      <pc:chgData name="Francesco Bertolino" userId="b94e0109ad257889" providerId="LiveId" clId="{2C914EC9-A1F4-4F2B-8E7B-AD0BEA764E11}" dt="2026-01-29T10:32:27.665" v="101" actId="20577"/>
      <pc:docMkLst>
        <pc:docMk/>
      </pc:docMkLst>
      <pc:sldChg chg="modSp mod">
        <pc:chgData name="Francesco Bertolino" userId="b94e0109ad257889" providerId="LiveId" clId="{2C914EC9-A1F4-4F2B-8E7B-AD0BEA764E11}" dt="2026-01-29T10:32:27.665" v="101" actId="20577"/>
        <pc:sldMkLst>
          <pc:docMk/>
          <pc:sldMk cId="3917431790" sldId="256"/>
        </pc:sldMkLst>
        <pc:spChg chg="mod">
          <ac:chgData name="Francesco Bertolino" userId="b94e0109ad257889" providerId="LiveId" clId="{2C914EC9-A1F4-4F2B-8E7B-AD0BEA764E11}" dt="2026-01-29T10:32:27.665" v="101" actId="20577"/>
          <ac:spMkLst>
            <pc:docMk/>
            <pc:sldMk cId="3917431790" sldId="256"/>
            <ac:spMk id="2" creationId="{A8DC2E7F-7AD8-8D15-AD89-E51DE08245A2}"/>
          </ac:spMkLst>
        </pc:spChg>
        <pc:spChg chg="mod">
          <ac:chgData name="Francesco Bertolino" userId="b94e0109ad257889" providerId="LiveId" clId="{2C914EC9-A1F4-4F2B-8E7B-AD0BEA764E11}" dt="2026-01-29T10:00:39.759" v="9" actId="20577"/>
          <ac:spMkLst>
            <pc:docMk/>
            <pc:sldMk cId="3917431790" sldId="256"/>
            <ac:spMk id="17" creationId="{C003FF0C-62EC-11E9-1303-A35247F1C442}"/>
          </ac:spMkLst>
        </pc:spChg>
      </pc:sldChg>
      <pc:sldChg chg="modSp mod">
        <pc:chgData name="Francesco Bertolino" userId="b94e0109ad257889" providerId="LiveId" clId="{2C914EC9-A1F4-4F2B-8E7B-AD0BEA764E11}" dt="2026-01-29T10:05:32.932" v="92" actId="113"/>
        <pc:sldMkLst>
          <pc:docMk/>
          <pc:sldMk cId="3412592672" sldId="283"/>
        </pc:sldMkLst>
        <pc:spChg chg="mod">
          <ac:chgData name="Francesco Bertolino" userId="b94e0109ad257889" providerId="LiveId" clId="{2C914EC9-A1F4-4F2B-8E7B-AD0BEA764E11}" dt="2026-01-29T10:05:32.932" v="92" actId="113"/>
          <ac:spMkLst>
            <pc:docMk/>
            <pc:sldMk cId="3412592672" sldId="283"/>
            <ac:spMk id="4" creationId="{96909784-A827-9170-3742-85591E597A21}"/>
          </ac:spMkLst>
        </pc:spChg>
      </pc:sldChg>
      <pc:sldChg chg="modSp mod">
        <pc:chgData name="Francesco Bertolino" userId="b94e0109ad257889" providerId="LiveId" clId="{2C914EC9-A1F4-4F2B-8E7B-AD0BEA764E11}" dt="2026-01-29T10:06:20.897" v="94" actId="113"/>
        <pc:sldMkLst>
          <pc:docMk/>
          <pc:sldMk cId="3370363834" sldId="285"/>
        </pc:sldMkLst>
        <pc:spChg chg="mod">
          <ac:chgData name="Francesco Bertolino" userId="b94e0109ad257889" providerId="LiveId" clId="{2C914EC9-A1F4-4F2B-8E7B-AD0BEA764E11}" dt="2026-01-29T10:06:20.897" v="94" actId="113"/>
          <ac:spMkLst>
            <pc:docMk/>
            <pc:sldMk cId="3370363834" sldId="285"/>
            <ac:spMk id="4" creationId="{7A7A7FF2-92C0-E878-EBEE-6C6C641A4835}"/>
          </ac:spMkLst>
        </pc:spChg>
      </pc:sldChg>
      <pc:sldChg chg="modSp mod">
        <pc:chgData name="Francesco Bertolino" userId="b94e0109ad257889" providerId="LiveId" clId="{2C914EC9-A1F4-4F2B-8E7B-AD0BEA764E11}" dt="2026-01-29T10:06:59.232" v="96" actId="113"/>
        <pc:sldMkLst>
          <pc:docMk/>
          <pc:sldMk cId="721544783" sldId="286"/>
        </pc:sldMkLst>
        <pc:spChg chg="mod">
          <ac:chgData name="Francesco Bertolino" userId="b94e0109ad257889" providerId="LiveId" clId="{2C914EC9-A1F4-4F2B-8E7B-AD0BEA764E11}" dt="2026-01-29T10:06:59.232" v="96" actId="113"/>
          <ac:spMkLst>
            <pc:docMk/>
            <pc:sldMk cId="721544783" sldId="286"/>
            <ac:spMk id="4" creationId="{DB830C81-93E5-F82F-0345-51DBD37F85C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55BCB0-0B55-4AF2-A2CF-EC2E423BE68C}" type="datetimeFigureOut">
              <a:rPr lang="it-IT" smtClean="0"/>
              <a:t>29/01/2026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A13DA0-636F-4AC0-9D6C-25A39CAAA4A1}" type="slidenum">
              <a:rPr lang="it-IT" smtClean="0"/>
              <a:t>‹N›</a:t>
            </a:fld>
            <a:endParaRPr lang="it-IT"/>
          </a:p>
        </p:txBody>
      </p:sp>
    </p:spTree>
    <p:extLst>
      <p:ext uri="{BB962C8B-B14F-4D97-AF65-F5344CB8AC3E}">
        <p14:creationId xmlns:p14="http://schemas.microsoft.com/office/powerpoint/2010/main" val="8822300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898432C-FA09-0E4E-6D85-CBF184C40AD1}"/>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6FDE9C2A-07A0-F862-39C3-D6CF183C86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74DD1562-B605-F756-4237-11D9E56518AD}"/>
              </a:ext>
            </a:extLst>
          </p:cNvPr>
          <p:cNvSpPr>
            <a:spLocks noGrp="1"/>
          </p:cNvSpPr>
          <p:nvPr>
            <p:ph type="dt" sz="half" idx="10"/>
          </p:nvPr>
        </p:nvSpPr>
        <p:spPr/>
        <p:txBody>
          <a:bodyPr/>
          <a:lstStyle/>
          <a:p>
            <a:fld id="{BAF4A625-8428-45DB-A88D-95CE077AB46D}" type="datetimeFigureOut">
              <a:rPr lang="it-IT" smtClean="0"/>
              <a:t>29/01/2026</a:t>
            </a:fld>
            <a:endParaRPr lang="it-IT"/>
          </a:p>
        </p:txBody>
      </p:sp>
      <p:sp>
        <p:nvSpPr>
          <p:cNvPr id="5" name="Segnaposto piè di pagina 4">
            <a:extLst>
              <a:ext uri="{FF2B5EF4-FFF2-40B4-BE49-F238E27FC236}">
                <a16:creationId xmlns:a16="http://schemas.microsoft.com/office/drawing/2014/main" id="{D762675A-F355-4EF3-E9C9-BFEA116DB67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901543C-7FBA-0CF4-8FD2-433113688521}"/>
              </a:ext>
            </a:extLst>
          </p:cNvPr>
          <p:cNvSpPr>
            <a:spLocks noGrp="1"/>
          </p:cNvSpPr>
          <p:nvPr>
            <p:ph type="sldNum" sz="quarter" idx="12"/>
          </p:nvPr>
        </p:nvSpPr>
        <p:spPr/>
        <p:txBody>
          <a:bodyPr/>
          <a:lstStyle/>
          <a:p>
            <a:fld id="{9DF7C5AC-5258-4AE5-9219-CBF309017DAA}" type="slidenum">
              <a:rPr lang="it-IT" smtClean="0"/>
              <a:t>‹N›</a:t>
            </a:fld>
            <a:endParaRPr lang="it-IT"/>
          </a:p>
        </p:txBody>
      </p:sp>
    </p:spTree>
    <p:extLst>
      <p:ext uri="{BB962C8B-B14F-4D97-AF65-F5344CB8AC3E}">
        <p14:creationId xmlns:p14="http://schemas.microsoft.com/office/powerpoint/2010/main" val="469460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EBEB745-DB1F-1D45-6AAB-FDC9C2598E6E}"/>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4D0A927-093B-AFD0-B412-A665601C1492}"/>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BDFC286-7601-F6B1-1325-CE12BB48D649}"/>
              </a:ext>
            </a:extLst>
          </p:cNvPr>
          <p:cNvSpPr>
            <a:spLocks noGrp="1"/>
          </p:cNvSpPr>
          <p:nvPr>
            <p:ph type="dt" sz="half" idx="10"/>
          </p:nvPr>
        </p:nvSpPr>
        <p:spPr/>
        <p:txBody>
          <a:bodyPr/>
          <a:lstStyle/>
          <a:p>
            <a:fld id="{BAF4A625-8428-45DB-A88D-95CE077AB46D}" type="datetimeFigureOut">
              <a:rPr lang="it-IT" smtClean="0"/>
              <a:t>29/01/2026</a:t>
            </a:fld>
            <a:endParaRPr lang="it-IT"/>
          </a:p>
        </p:txBody>
      </p:sp>
      <p:sp>
        <p:nvSpPr>
          <p:cNvPr id="5" name="Segnaposto piè di pagina 4">
            <a:extLst>
              <a:ext uri="{FF2B5EF4-FFF2-40B4-BE49-F238E27FC236}">
                <a16:creationId xmlns:a16="http://schemas.microsoft.com/office/drawing/2014/main" id="{8B038AA2-DE7C-31C9-2DDE-E81B9FCBC1C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525E460-B82C-BC00-E6CC-1C80CDCD5060}"/>
              </a:ext>
            </a:extLst>
          </p:cNvPr>
          <p:cNvSpPr>
            <a:spLocks noGrp="1"/>
          </p:cNvSpPr>
          <p:nvPr>
            <p:ph type="sldNum" sz="quarter" idx="12"/>
          </p:nvPr>
        </p:nvSpPr>
        <p:spPr/>
        <p:txBody>
          <a:bodyPr/>
          <a:lstStyle/>
          <a:p>
            <a:fld id="{9DF7C5AC-5258-4AE5-9219-CBF309017DAA}" type="slidenum">
              <a:rPr lang="it-IT" smtClean="0"/>
              <a:t>‹N›</a:t>
            </a:fld>
            <a:endParaRPr lang="it-IT"/>
          </a:p>
        </p:txBody>
      </p:sp>
    </p:spTree>
    <p:extLst>
      <p:ext uri="{BB962C8B-B14F-4D97-AF65-F5344CB8AC3E}">
        <p14:creationId xmlns:p14="http://schemas.microsoft.com/office/powerpoint/2010/main" val="1370654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E23780C6-DD58-5116-42E3-ECEB3A57B419}"/>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2CD7E190-5A08-94BA-8732-253C4659F952}"/>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A6577527-2898-4DC2-8BB1-EB37A50F6BB4}"/>
              </a:ext>
            </a:extLst>
          </p:cNvPr>
          <p:cNvSpPr>
            <a:spLocks noGrp="1"/>
          </p:cNvSpPr>
          <p:nvPr>
            <p:ph type="dt" sz="half" idx="10"/>
          </p:nvPr>
        </p:nvSpPr>
        <p:spPr/>
        <p:txBody>
          <a:bodyPr/>
          <a:lstStyle/>
          <a:p>
            <a:fld id="{BAF4A625-8428-45DB-A88D-95CE077AB46D}" type="datetimeFigureOut">
              <a:rPr lang="it-IT" smtClean="0"/>
              <a:t>29/01/2026</a:t>
            </a:fld>
            <a:endParaRPr lang="it-IT"/>
          </a:p>
        </p:txBody>
      </p:sp>
      <p:sp>
        <p:nvSpPr>
          <p:cNvPr id="5" name="Segnaposto piè di pagina 4">
            <a:extLst>
              <a:ext uri="{FF2B5EF4-FFF2-40B4-BE49-F238E27FC236}">
                <a16:creationId xmlns:a16="http://schemas.microsoft.com/office/drawing/2014/main" id="{9186097F-300C-30AB-0152-C04ECD92560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B7F3197B-1048-598A-78A0-43F093849334}"/>
              </a:ext>
            </a:extLst>
          </p:cNvPr>
          <p:cNvSpPr>
            <a:spLocks noGrp="1"/>
          </p:cNvSpPr>
          <p:nvPr>
            <p:ph type="sldNum" sz="quarter" idx="12"/>
          </p:nvPr>
        </p:nvSpPr>
        <p:spPr/>
        <p:txBody>
          <a:bodyPr/>
          <a:lstStyle/>
          <a:p>
            <a:fld id="{9DF7C5AC-5258-4AE5-9219-CBF309017DAA}" type="slidenum">
              <a:rPr lang="it-IT" smtClean="0"/>
              <a:t>‹N›</a:t>
            </a:fld>
            <a:endParaRPr lang="it-IT"/>
          </a:p>
        </p:txBody>
      </p:sp>
    </p:spTree>
    <p:extLst>
      <p:ext uri="{BB962C8B-B14F-4D97-AF65-F5344CB8AC3E}">
        <p14:creationId xmlns:p14="http://schemas.microsoft.com/office/powerpoint/2010/main" val="2977179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BF99704-8C57-47D2-5A53-90A922D5995F}"/>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56E6269-5B1E-9C65-DACC-7F25A10418EC}"/>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54E1FA91-4D7B-3D81-BCB8-D18F56912919}"/>
              </a:ext>
            </a:extLst>
          </p:cNvPr>
          <p:cNvSpPr>
            <a:spLocks noGrp="1"/>
          </p:cNvSpPr>
          <p:nvPr>
            <p:ph type="dt" sz="half" idx="10"/>
          </p:nvPr>
        </p:nvSpPr>
        <p:spPr/>
        <p:txBody>
          <a:bodyPr/>
          <a:lstStyle/>
          <a:p>
            <a:fld id="{BAF4A625-8428-45DB-A88D-95CE077AB46D}" type="datetimeFigureOut">
              <a:rPr lang="it-IT" smtClean="0"/>
              <a:t>29/01/2026</a:t>
            </a:fld>
            <a:endParaRPr lang="it-IT"/>
          </a:p>
        </p:txBody>
      </p:sp>
      <p:sp>
        <p:nvSpPr>
          <p:cNvPr id="5" name="Segnaposto piè di pagina 4">
            <a:extLst>
              <a:ext uri="{FF2B5EF4-FFF2-40B4-BE49-F238E27FC236}">
                <a16:creationId xmlns:a16="http://schemas.microsoft.com/office/drawing/2014/main" id="{24EAAF72-322C-2411-4966-D9C54C9C9F3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B7759E1-301F-C549-EF95-F046B3253185}"/>
              </a:ext>
            </a:extLst>
          </p:cNvPr>
          <p:cNvSpPr>
            <a:spLocks noGrp="1"/>
          </p:cNvSpPr>
          <p:nvPr>
            <p:ph type="sldNum" sz="quarter" idx="12"/>
          </p:nvPr>
        </p:nvSpPr>
        <p:spPr/>
        <p:txBody>
          <a:bodyPr/>
          <a:lstStyle/>
          <a:p>
            <a:fld id="{9DF7C5AC-5258-4AE5-9219-CBF309017DAA}" type="slidenum">
              <a:rPr lang="it-IT" smtClean="0"/>
              <a:t>‹N›</a:t>
            </a:fld>
            <a:endParaRPr lang="it-IT"/>
          </a:p>
        </p:txBody>
      </p:sp>
    </p:spTree>
    <p:extLst>
      <p:ext uri="{BB962C8B-B14F-4D97-AF65-F5344CB8AC3E}">
        <p14:creationId xmlns:p14="http://schemas.microsoft.com/office/powerpoint/2010/main" val="1661945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5088C7-FD27-8BD0-3364-B7C21ABAA21D}"/>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7037771D-A5E1-2D8B-87AC-88879B736DF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BB9B83C7-56BF-5674-205E-0A2C654FE9D1}"/>
              </a:ext>
            </a:extLst>
          </p:cNvPr>
          <p:cNvSpPr>
            <a:spLocks noGrp="1"/>
          </p:cNvSpPr>
          <p:nvPr>
            <p:ph type="dt" sz="half" idx="10"/>
          </p:nvPr>
        </p:nvSpPr>
        <p:spPr/>
        <p:txBody>
          <a:bodyPr/>
          <a:lstStyle/>
          <a:p>
            <a:fld id="{BAF4A625-8428-45DB-A88D-95CE077AB46D}" type="datetimeFigureOut">
              <a:rPr lang="it-IT" smtClean="0"/>
              <a:t>29/01/2026</a:t>
            </a:fld>
            <a:endParaRPr lang="it-IT"/>
          </a:p>
        </p:txBody>
      </p:sp>
      <p:sp>
        <p:nvSpPr>
          <p:cNvPr id="5" name="Segnaposto piè di pagina 4">
            <a:extLst>
              <a:ext uri="{FF2B5EF4-FFF2-40B4-BE49-F238E27FC236}">
                <a16:creationId xmlns:a16="http://schemas.microsoft.com/office/drawing/2014/main" id="{7922EFC7-A806-E1C4-F9BA-11DEB1D5497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4B6826C-FC86-3102-6F49-3D21D90DF7B5}"/>
              </a:ext>
            </a:extLst>
          </p:cNvPr>
          <p:cNvSpPr>
            <a:spLocks noGrp="1"/>
          </p:cNvSpPr>
          <p:nvPr>
            <p:ph type="sldNum" sz="quarter" idx="12"/>
          </p:nvPr>
        </p:nvSpPr>
        <p:spPr/>
        <p:txBody>
          <a:bodyPr/>
          <a:lstStyle/>
          <a:p>
            <a:fld id="{9DF7C5AC-5258-4AE5-9219-CBF309017DAA}" type="slidenum">
              <a:rPr lang="it-IT" smtClean="0"/>
              <a:t>‹N›</a:t>
            </a:fld>
            <a:endParaRPr lang="it-IT"/>
          </a:p>
        </p:txBody>
      </p:sp>
    </p:spTree>
    <p:extLst>
      <p:ext uri="{BB962C8B-B14F-4D97-AF65-F5344CB8AC3E}">
        <p14:creationId xmlns:p14="http://schemas.microsoft.com/office/powerpoint/2010/main" val="1064640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6D0CB26-1EF7-08B3-826F-E1CE47C5F2D3}"/>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B10B7ABE-282E-9C13-B80F-0CDB1926E02E}"/>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E1103DA6-0803-335E-5870-DD417C388F1A}"/>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4945F9BD-A837-8691-6853-F05BFD8E4BA0}"/>
              </a:ext>
            </a:extLst>
          </p:cNvPr>
          <p:cNvSpPr>
            <a:spLocks noGrp="1"/>
          </p:cNvSpPr>
          <p:nvPr>
            <p:ph type="dt" sz="half" idx="10"/>
          </p:nvPr>
        </p:nvSpPr>
        <p:spPr/>
        <p:txBody>
          <a:bodyPr/>
          <a:lstStyle/>
          <a:p>
            <a:fld id="{BAF4A625-8428-45DB-A88D-95CE077AB46D}" type="datetimeFigureOut">
              <a:rPr lang="it-IT" smtClean="0"/>
              <a:t>29/01/2026</a:t>
            </a:fld>
            <a:endParaRPr lang="it-IT"/>
          </a:p>
        </p:txBody>
      </p:sp>
      <p:sp>
        <p:nvSpPr>
          <p:cNvPr id="6" name="Segnaposto piè di pagina 5">
            <a:extLst>
              <a:ext uri="{FF2B5EF4-FFF2-40B4-BE49-F238E27FC236}">
                <a16:creationId xmlns:a16="http://schemas.microsoft.com/office/drawing/2014/main" id="{137A8A3C-E21C-1AB5-9A91-828858AFD532}"/>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8E5A77B-48D6-C494-3C59-8A657C30F228}"/>
              </a:ext>
            </a:extLst>
          </p:cNvPr>
          <p:cNvSpPr>
            <a:spLocks noGrp="1"/>
          </p:cNvSpPr>
          <p:nvPr>
            <p:ph type="sldNum" sz="quarter" idx="12"/>
          </p:nvPr>
        </p:nvSpPr>
        <p:spPr/>
        <p:txBody>
          <a:bodyPr/>
          <a:lstStyle/>
          <a:p>
            <a:fld id="{9DF7C5AC-5258-4AE5-9219-CBF309017DAA}" type="slidenum">
              <a:rPr lang="it-IT" smtClean="0"/>
              <a:t>‹N›</a:t>
            </a:fld>
            <a:endParaRPr lang="it-IT"/>
          </a:p>
        </p:txBody>
      </p:sp>
    </p:spTree>
    <p:extLst>
      <p:ext uri="{BB962C8B-B14F-4D97-AF65-F5344CB8AC3E}">
        <p14:creationId xmlns:p14="http://schemas.microsoft.com/office/powerpoint/2010/main" val="2450516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2FC2F06-84C7-E808-AFAD-02500A40C060}"/>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051B3046-195C-650D-FA0F-AD15C996D6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4A69F3AB-B998-832C-E112-032675897699}"/>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443509C8-307C-C3FF-8D6F-FAA8DD774F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FC39B737-B94F-2511-73EC-EB29AFAC3266}"/>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194C4440-632B-611E-0E0E-5692E4D717D6}"/>
              </a:ext>
            </a:extLst>
          </p:cNvPr>
          <p:cNvSpPr>
            <a:spLocks noGrp="1"/>
          </p:cNvSpPr>
          <p:nvPr>
            <p:ph type="dt" sz="half" idx="10"/>
          </p:nvPr>
        </p:nvSpPr>
        <p:spPr/>
        <p:txBody>
          <a:bodyPr/>
          <a:lstStyle/>
          <a:p>
            <a:fld id="{BAF4A625-8428-45DB-A88D-95CE077AB46D}" type="datetimeFigureOut">
              <a:rPr lang="it-IT" smtClean="0"/>
              <a:t>29/01/2026</a:t>
            </a:fld>
            <a:endParaRPr lang="it-IT"/>
          </a:p>
        </p:txBody>
      </p:sp>
      <p:sp>
        <p:nvSpPr>
          <p:cNvPr id="8" name="Segnaposto piè di pagina 7">
            <a:extLst>
              <a:ext uri="{FF2B5EF4-FFF2-40B4-BE49-F238E27FC236}">
                <a16:creationId xmlns:a16="http://schemas.microsoft.com/office/drawing/2014/main" id="{FF5F9200-9AB1-0A10-5284-001C3E1B5142}"/>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1B47683E-98C4-A972-03AB-C61A6A79F4A7}"/>
              </a:ext>
            </a:extLst>
          </p:cNvPr>
          <p:cNvSpPr>
            <a:spLocks noGrp="1"/>
          </p:cNvSpPr>
          <p:nvPr>
            <p:ph type="sldNum" sz="quarter" idx="12"/>
          </p:nvPr>
        </p:nvSpPr>
        <p:spPr/>
        <p:txBody>
          <a:bodyPr/>
          <a:lstStyle/>
          <a:p>
            <a:fld id="{9DF7C5AC-5258-4AE5-9219-CBF309017DAA}" type="slidenum">
              <a:rPr lang="it-IT" smtClean="0"/>
              <a:t>‹N›</a:t>
            </a:fld>
            <a:endParaRPr lang="it-IT"/>
          </a:p>
        </p:txBody>
      </p:sp>
    </p:spTree>
    <p:extLst>
      <p:ext uri="{BB962C8B-B14F-4D97-AF65-F5344CB8AC3E}">
        <p14:creationId xmlns:p14="http://schemas.microsoft.com/office/powerpoint/2010/main" val="374669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BEE50E9-E26E-3402-303F-959410274673}"/>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C78F5C20-56D2-25D5-5523-6EFC587E915A}"/>
              </a:ext>
            </a:extLst>
          </p:cNvPr>
          <p:cNvSpPr>
            <a:spLocks noGrp="1"/>
          </p:cNvSpPr>
          <p:nvPr>
            <p:ph type="dt" sz="half" idx="10"/>
          </p:nvPr>
        </p:nvSpPr>
        <p:spPr/>
        <p:txBody>
          <a:bodyPr/>
          <a:lstStyle/>
          <a:p>
            <a:fld id="{BAF4A625-8428-45DB-A88D-95CE077AB46D}" type="datetimeFigureOut">
              <a:rPr lang="it-IT" smtClean="0"/>
              <a:t>29/01/2026</a:t>
            </a:fld>
            <a:endParaRPr lang="it-IT"/>
          </a:p>
        </p:txBody>
      </p:sp>
      <p:sp>
        <p:nvSpPr>
          <p:cNvPr id="4" name="Segnaposto piè di pagina 3">
            <a:extLst>
              <a:ext uri="{FF2B5EF4-FFF2-40B4-BE49-F238E27FC236}">
                <a16:creationId xmlns:a16="http://schemas.microsoft.com/office/drawing/2014/main" id="{8B760332-9228-5B71-112D-9A1FCAD09570}"/>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38820FF0-E57C-70FA-EBE9-E7679F02F030}"/>
              </a:ext>
            </a:extLst>
          </p:cNvPr>
          <p:cNvSpPr>
            <a:spLocks noGrp="1"/>
          </p:cNvSpPr>
          <p:nvPr>
            <p:ph type="sldNum" sz="quarter" idx="12"/>
          </p:nvPr>
        </p:nvSpPr>
        <p:spPr/>
        <p:txBody>
          <a:bodyPr/>
          <a:lstStyle/>
          <a:p>
            <a:fld id="{9DF7C5AC-5258-4AE5-9219-CBF309017DAA}" type="slidenum">
              <a:rPr lang="it-IT" smtClean="0"/>
              <a:t>‹N›</a:t>
            </a:fld>
            <a:endParaRPr lang="it-IT"/>
          </a:p>
        </p:txBody>
      </p:sp>
    </p:spTree>
    <p:extLst>
      <p:ext uri="{BB962C8B-B14F-4D97-AF65-F5344CB8AC3E}">
        <p14:creationId xmlns:p14="http://schemas.microsoft.com/office/powerpoint/2010/main" val="3894602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9EF0507E-3950-B528-90EB-F185B2BB145F}"/>
              </a:ext>
            </a:extLst>
          </p:cNvPr>
          <p:cNvSpPr>
            <a:spLocks noGrp="1"/>
          </p:cNvSpPr>
          <p:nvPr>
            <p:ph type="dt" sz="half" idx="10"/>
          </p:nvPr>
        </p:nvSpPr>
        <p:spPr/>
        <p:txBody>
          <a:bodyPr/>
          <a:lstStyle/>
          <a:p>
            <a:fld id="{BAF4A625-8428-45DB-A88D-95CE077AB46D}" type="datetimeFigureOut">
              <a:rPr lang="it-IT" smtClean="0"/>
              <a:t>29/01/2026</a:t>
            </a:fld>
            <a:endParaRPr lang="it-IT"/>
          </a:p>
        </p:txBody>
      </p:sp>
      <p:sp>
        <p:nvSpPr>
          <p:cNvPr id="3" name="Segnaposto piè di pagina 2">
            <a:extLst>
              <a:ext uri="{FF2B5EF4-FFF2-40B4-BE49-F238E27FC236}">
                <a16:creationId xmlns:a16="http://schemas.microsoft.com/office/drawing/2014/main" id="{2DE48BDB-B973-3832-9166-3277C9E80F4D}"/>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F8CED665-D138-ED57-D232-12D7EF877C74}"/>
              </a:ext>
            </a:extLst>
          </p:cNvPr>
          <p:cNvSpPr>
            <a:spLocks noGrp="1"/>
          </p:cNvSpPr>
          <p:nvPr>
            <p:ph type="sldNum" sz="quarter" idx="12"/>
          </p:nvPr>
        </p:nvSpPr>
        <p:spPr/>
        <p:txBody>
          <a:bodyPr/>
          <a:lstStyle/>
          <a:p>
            <a:fld id="{9DF7C5AC-5258-4AE5-9219-CBF309017DAA}" type="slidenum">
              <a:rPr lang="it-IT" smtClean="0"/>
              <a:t>‹N›</a:t>
            </a:fld>
            <a:endParaRPr lang="it-IT"/>
          </a:p>
        </p:txBody>
      </p:sp>
    </p:spTree>
    <p:extLst>
      <p:ext uri="{BB962C8B-B14F-4D97-AF65-F5344CB8AC3E}">
        <p14:creationId xmlns:p14="http://schemas.microsoft.com/office/powerpoint/2010/main" val="2619714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EFEC8EC-8D23-2322-BF60-9894DAE9005A}"/>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1C09306-A132-6D56-DAAE-A7F2BB0D337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9AAEDD2A-27AB-3D17-9774-A08FDC66F3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9CFF6E64-BAC5-F83D-3841-DD47BE10088B}"/>
              </a:ext>
            </a:extLst>
          </p:cNvPr>
          <p:cNvSpPr>
            <a:spLocks noGrp="1"/>
          </p:cNvSpPr>
          <p:nvPr>
            <p:ph type="dt" sz="half" idx="10"/>
          </p:nvPr>
        </p:nvSpPr>
        <p:spPr/>
        <p:txBody>
          <a:bodyPr/>
          <a:lstStyle/>
          <a:p>
            <a:fld id="{BAF4A625-8428-45DB-A88D-95CE077AB46D}" type="datetimeFigureOut">
              <a:rPr lang="it-IT" smtClean="0"/>
              <a:t>29/01/2026</a:t>
            </a:fld>
            <a:endParaRPr lang="it-IT"/>
          </a:p>
        </p:txBody>
      </p:sp>
      <p:sp>
        <p:nvSpPr>
          <p:cNvPr id="6" name="Segnaposto piè di pagina 5">
            <a:extLst>
              <a:ext uri="{FF2B5EF4-FFF2-40B4-BE49-F238E27FC236}">
                <a16:creationId xmlns:a16="http://schemas.microsoft.com/office/drawing/2014/main" id="{34A5A785-2CFA-5059-2B0B-BA8A0A059F6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7769FBCC-D896-D61A-79A4-58E9AE51794E}"/>
              </a:ext>
            </a:extLst>
          </p:cNvPr>
          <p:cNvSpPr>
            <a:spLocks noGrp="1"/>
          </p:cNvSpPr>
          <p:nvPr>
            <p:ph type="sldNum" sz="quarter" idx="12"/>
          </p:nvPr>
        </p:nvSpPr>
        <p:spPr/>
        <p:txBody>
          <a:bodyPr/>
          <a:lstStyle/>
          <a:p>
            <a:fld id="{9DF7C5AC-5258-4AE5-9219-CBF309017DAA}" type="slidenum">
              <a:rPr lang="it-IT" smtClean="0"/>
              <a:t>‹N›</a:t>
            </a:fld>
            <a:endParaRPr lang="it-IT"/>
          </a:p>
        </p:txBody>
      </p:sp>
    </p:spTree>
    <p:extLst>
      <p:ext uri="{BB962C8B-B14F-4D97-AF65-F5344CB8AC3E}">
        <p14:creationId xmlns:p14="http://schemas.microsoft.com/office/powerpoint/2010/main" val="3926152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2360AED-02A6-AC31-D300-B5B64E82EC7B}"/>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411A94CE-40BE-3164-7FD3-84C0E8FC59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67DC99AA-E3E3-D9D1-ACEE-81813C3B18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B062466E-ED8A-1264-DD0C-ACAB3C034125}"/>
              </a:ext>
            </a:extLst>
          </p:cNvPr>
          <p:cNvSpPr>
            <a:spLocks noGrp="1"/>
          </p:cNvSpPr>
          <p:nvPr>
            <p:ph type="dt" sz="half" idx="10"/>
          </p:nvPr>
        </p:nvSpPr>
        <p:spPr/>
        <p:txBody>
          <a:bodyPr/>
          <a:lstStyle/>
          <a:p>
            <a:fld id="{BAF4A625-8428-45DB-A88D-95CE077AB46D}" type="datetimeFigureOut">
              <a:rPr lang="it-IT" smtClean="0"/>
              <a:t>29/01/2026</a:t>
            </a:fld>
            <a:endParaRPr lang="it-IT"/>
          </a:p>
        </p:txBody>
      </p:sp>
      <p:sp>
        <p:nvSpPr>
          <p:cNvPr id="6" name="Segnaposto piè di pagina 5">
            <a:extLst>
              <a:ext uri="{FF2B5EF4-FFF2-40B4-BE49-F238E27FC236}">
                <a16:creationId xmlns:a16="http://schemas.microsoft.com/office/drawing/2014/main" id="{C1728C0C-FD4A-97C1-18D9-760E82AC7FAB}"/>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0A017438-5F41-79DB-4CD0-8B8A18558DC7}"/>
              </a:ext>
            </a:extLst>
          </p:cNvPr>
          <p:cNvSpPr>
            <a:spLocks noGrp="1"/>
          </p:cNvSpPr>
          <p:nvPr>
            <p:ph type="sldNum" sz="quarter" idx="12"/>
          </p:nvPr>
        </p:nvSpPr>
        <p:spPr/>
        <p:txBody>
          <a:bodyPr/>
          <a:lstStyle/>
          <a:p>
            <a:fld id="{9DF7C5AC-5258-4AE5-9219-CBF309017DAA}" type="slidenum">
              <a:rPr lang="it-IT" smtClean="0"/>
              <a:t>‹N›</a:t>
            </a:fld>
            <a:endParaRPr lang="it-IT"/>
          </a:p>
        </p:txBody>
      </p:sp>
    </p:spTree>
    <p:extLst>
      <p:ext uri="{BB962C8B-B14F-4D97-AF65-F5344CB8AC3E}">
        <p14:creationId xmlns:p14="http://schemas.microsoft.com/office/powerpoint/2010/main" val="326902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38E063B0-4B13-0D8D-C101-166315ADF6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55450A80-FB4B-30C0-D640-5E3B485FDC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08C0035-C4E5-4E51-F1B8-6CF05F59E1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AF4A625-8428-45DB-A88D-95CE077AB46D}" type="datetimeFigureOut">
              <a:rPr lang="it-IT" smtClean="0"/>
              <a:t>29/01/2026</a:t>
            </a:fld>
            <a:endParaRPr lang="it-IT"/>
          </a:p>
        </p:txBody>
      </p:sp>
      <p:sp>
        <p:nvSpPr>
          <p:cNvPr id="5" name="Segnaposto piè di pagina 4">
            <a:extLst>
              <a:ext uri="{FF2B5EF4-FFF2-40B4-BE49-F238E27FC236}">
                <a16:creationId xmlns:a16="http://schemas.microsoft.com/office/drawing/2014/main" id="{0EDDA67C-0483-D85F-286F-AF33A6D93F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76E5252E-C1A9-7749-2F94-CB4DDDB4D1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DF7C5AC-5258-4AE5-9219-CBF309017DAA}" type="slidenum">
              <a:rPr lang="it-IT" smtClean="0"/>
              <a:t>‹N›</a:t>
            </a:fld>
            <a:endParaRPr lang="it-IT"/>
          </a:p>
        </p:txBody>
      </p:sp>
    </p:spTree>
    <p:extLst>
      <p:ext uri="{BB962C8B-B14F-4D97-AF65-F5344CB8AC3E}">
        <p14:creationId xmlns:p14="http://schemas.microsoft.com/office/powerpoint/2010/main" val="3161810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asellaDiTesto 15">
            <a:extLst>
              <a:ext uri="{FF2B5EF4-FFF2-40B4-BE49-F238E27FC236}">
                <a16:creationId xmlns:a16="http://schemas.microsoft.com/office/drawing/2014/main" id="{5414C39B-EF7B-4118-2810-E86BCFEF37A9}"/>
              </a:ext>
            </a:extLst>
          </p:cNvPr>
          <p:cNvSpPr txBox="1"/>
          <p:nvPr/>
        </p:nvSpPr>
        <p:spPr>
          <a:xfrm>
            <a:off x="0" y="786384"/>
            <a:ext cx="12192000" cy="707886"/>
          </a:xfrm>
          <a:prstGeom prst="rect">
            <a:avLst/>
          </a:prstGeom>
          <a:noFill/>
        </p:spPr>
        <p:txBody>
          <a:bodyPr wrap="square" rtlCol="0">
            <a:spAutoFit/>
          </a:bodyPr>
          <a:lstStyle/>
          <a:p>
            <a:pPr algn="ctr"/>
            <a:r>
              <a:rPr lang="it-IT" sz="4000" b="1" dirty="0"/>
              <a:t>Blue Economy</a:t>
            </a:r>
          </a:p>
        </p:txBody>
      </p:sp>
      <p:sp>
        <p:nvSpPr>
          <p:cNvPr id="17" name="CasellaDiTesto 16">
            <a:extLst>
              <a:ext uri="{FF2B5EF4-FFF2-40B4-BE49-F238E27FC236}">
                <a16:creationId xmlns:a16="http://schemas.microsoft.com/office/drawing/2014/main" id="{C003FF0C-62EC-11E9-1303-A35247F1C442}"/>
              </a:ext>
            </a:extLst>
          </p:cNvPr>
          <p:cNvSpPr txBox="1"/>
          <p:nvPr/>
        </p:nvSpPr>
        <p:spPr>
          <a:xfrm>
            <a:off x="8357616" y="5715000"/>
            <a:ext cx="2788920" cy="646331"/>
          </a:xfrm>
          <a:prstGeom prst="rect">
            <a:avLst/>
          </a:prstGeom>
          <a:noFill/>
        </p:spPr>
        <p:txBody>
          <a:bodyPr wrap="square" rtlCol="0">
            <a:spAutoFit/>
          </a:bodyPr>
          <a:lstStyle/>
          <a:p>
            <a:pPr algn="ctr"/>
            <a:r>
              <a:rPr lang="it-IT" i="1" dirty="0"/>
              <a:t>Dott. Francesco Bertolino</a:t>
            </a:r>
          </a:p>
          <a:p>
            <a:pPr algn="ctr"/>
            <a:r>
              <a:rPr lang="it-IT" dirty="0"/>
              <a:t>Biologo marino</a:t>
            </a:r>
          </a:p>
        </p:txBody>
      </p:sp>
      <p:sp>
        <p:nvSpPr>
          <p:cNvPr id="2" name="CasellaDiTesto 1">
            <a:extLst>
              <a:ext uri="{FF2B5EF4-FFF2-40B4-BE49-F238E27FC236}">
                <a16:creationId xmlns:a16="http://schemas.microsoft.com/office/drawing/2014/main" id="{A8DC2E7F-7AD8-8D15-AD89-E51DE08245A2}"/>
              </a:ext>
            </a:extLst>
          </p:cNvPr>
          <p:cNvSpPr txBox="1"/>
          <p:nvPr/>
        </p:nvSpPr>
        <p:spPr>
          <a:xfrm>
            <a:off x="0" y="1355"/>
            <a:ext cx="12192000" cy="276999"/>
          </a:xfrm>
          <a:prstGeom prst="rect">
            <a:avLst/>
          </a:prstGeom>
          <a:noFill/>
        </p:spPr>
        <p:txBody>
          <a:bodyPr wrap="square" rtlCol="0">
            <a:spAutoFit/>
          </a:bodyPr>
          <a:lstStyle/>
          <a:p>
            <a:pPr algn="ctr"/>
            <a:r>
              <a:rPr lang="it-IT" sz="1200" b="1" spc="50" dirty="0">
                <a:ea typeface="Calibri" panose="020F0502020204030204" pitchFamily="34" charset="0"/>
              </a:rPr>
              <a:t>Progetto formativo “GAL Pesca Trapanese - </a:t>
            </a:r>
            <a:r>
              <a:rPr lang="it-IT" sz="1200" b="1" spc="50" dirty="0" err="1">
                <a:ea typeface="Calibri" panose="020F0502020204030204" pitchFamily="34" charset="0"/>
              </a:rPr>
              <a:t>Capacity</a:t>
            </a:r>
            <a:r>
              <a:rPr lang="it-IT" sz="1200" b="1" spc="50" dirty="0">
                <a:ea typeface="Calibri" panose="020F0502020204030204" pitchFamily="34" charset="0"/>
              </a:rPr>
              <a:t> Building Pescatori” - Pescaturismo. Requisiti imbarcazioni </a:t>
            </a:r>
            <a:r>
              <a:rPr lang="it-IT" sz="1200" b="1" spc="50">
                <a:ea typeface="Calibri" panose="020F0502020204030204" pitchFamily="34" charset="0"/>
              </a:rPr>
              <a:t>ed equipaggiamenti.</a:t>
            </a:r>
            <a:endParaRPr lang="it-IT" sz="1200" b="1" spc="50" dirty="0"/>
          </a:p>
        </p:txBody>
      </p:sp>
      <p:pic>
        <p:nvPicPr>
          <p:cNvPr id="4" name="Picture 2" descr="Blue Economy: cos'è e perché è importante">
            <a:extLst>
              <a:ext uri="{FF2B5EF4-FFF2-40B4-BE49-F238E27FC236}">
                <a16:creationId xmlns:a16="http://schemas.microsoft.com/office/drawing/2014/main" id="{13FDBF7B-6720-B6E0-953C-F151AFD8F6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1695450"/>
            <a:ext cx="6096000" cy="34671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4317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A88D2-F2B0-1A52-8FAC-A3FA0014BBC9}"/>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AD6F7A6B-363E-CE46-1582-C3891CC1830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7174" name="Picture 6" descr="Dipartimento per le politiche del mare - Perché un Piano del Mare?">
            <a:extLst>
              <a:ext uri="{FF2B5EF4-FFF2-40B4-BE49-F238E27FC236}">
                <a16:creationId xmlns:a16="http://schemas.microsoft.com/office/drawing/2014/main" id="{F8F65288-83F1-CA77-B547-DF0A87ED6F9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25"/>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a16="http://schemas.microsoft.com/office/drawing/2014/main" id="{E7B48A2C-A290-7183-A8C2-92E31EE569BF}"/>
              </a:ext>
            </a:extLst>
          </p:cNvPr>
          <p:cNvSpPr txBox="1"/>
          <p:nvPr/>
        </p:nvSpPr>
        <p:spPr>
          <a:xfrm>
            <a:off x="100584" y="3636264"/>
            <a:ext cx="4581144" cy="461665"/>
          </a:xfrm>
          <a:prstGeom prst="rect">
            <a:avLst/>
          </a:prstGeom>
          <a:noFill/>
        </p:spPr>
        <p:txBody>
          <a:bodyPr wrap="square">
            <a:spAutoFit/>
          </a:bodyPr>
          <a:lstStyle/>
          <a:p>
            <a:r>
              <a:rPr lang="it-IT" sz="1200" b="1" dirty="0"/>
              <a:t>Piano nazionale del mare, approvato con delibera del Comitato interministeriale per le politiche del mare del 31 luglio 2023. </a:t>
            </a:r>
          </a:p>
        </p:txBody>
      </p:sp>
    </p:spTree>
    <p:extLst>
      <p:ext uri="{BB962C8B-B14F-4D97-AF65-F5344CB8AC3E}">
        <p14:creationId xmlns:p14="http://schemas.microsoft.com/office/powerpoint/2010/main" val="1391009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5B359-6F7F-8D54-4222-4924D7C7706C}"/>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8F5A9BD8-4665-A043-DE0B-694EBB46A26E}"/>
              </a:ext>
            </a:extLst>
          </p:cNvPr>
          <p:cNvSpPr txBox="1"/>
          <p:nvPr/>
        </p:nvSpPr>
        <p:spPr>
          <a:xfrm>
            <a:off x="621792" y="950976"/>
            <a:ext cx="10991088" cy="4247317"/>
          </a:xfrm>
          <a:prstGeom prst="rect">
            <a:avLst/>
          </a:prstGeom>
          <a:noFill/>
        </p:spPr>
        <p:txBody>
          <a:bodyPr wrap="square" rtlCol="0">
            <a:spAutoFit/>
          </a:bodyPr>
          <a:lstStyle/>
          <a:p>
            <a:pPr algn="just"/>
            <a:r>
              <a:rPr lang="it-IT" sz="2700" i="0" dirty="0">
                <a:solidFill>
                  <a:srgbClr val="4B4B4B"/>
                </a:solidFill>
                <a:effectLst/>
              </a:rPr>
              <a:t>La Commissione Europea il 21 febbraio del 2023 ha presentato un pacchetto di misure indirizzate ai settori della pesca e dell’acquacoltura, con le quali si impegna a rendere i due settori più sostenibili e competitivi, in linea con il raggiungimento della neutralità climatica entro il 2050. Tra gli obiettivi perseguiti vi è la ricostituzione degli stock ittici a livelli sostenibili, per garantirne la disponibilità e tutelare le comunità che dipendono dalla pesca, la riduzione dell’impronta ambientale delle attività collegate alla pesca e all’acquacoltura*, l’efficientamento energetico dei settori dell’economia del mare, la creazione di opportunità lavorative per i giovani. </a:t>
            </a:r>
          </a:p>
        </p:txBody>
      </p:sp>
      <p:sp>
        <p:nvSpPr>
          <p:cNvPr id="5" name="AutoShape 2" descr="Is your ecological footprint causing excessive pressure on the planet's natural resources?&#10;">
            <a:extLst>
              <a:ext uri="{FF2B5EF4-FFF2-40B4-BE49-F238E27FC236}">
                <a16:creationId xmlns:a16="http://schemas.microsoft.com/office/drawing/2014/main" id="{5A11487A-DCA6-403C-18E6-55C15E7DA30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 name="CasellaDiTesto 1">
            <a:extLst>
              <a:ext uri="{FF2B5EF4-FFF2-40B4-BE49-F238E27FC236}">
                <a16:creationId xmlns:a16="http://schemas.microsoft.com/office/drawing/2014/main" id="{CA1F258B-6C59-204A-6452-38716BFA9217}"/>
              </a:ext>
            </a:extLst>
          </p:cNvPr>
          <p:cNvSpPr txBox="1"/>
          <p:nvPr/>
        </p:nvSpPr>
        <p:spPr>
          <a:xfrm>
            <a:off x="621792" y="5788325"/>
            <a:ext cx="10991087" cy="707886"/>
          </a:xfrm>
          <a:prstGeom prst="rect">
            <a:avLst/>
          </a:prstGeom>
          <a:noFill/>
          <a:ln w="3175">
            <a:solidFill>
              <a:schemeClr val="tx1"/>
            </a:solidFill>
            <a:extLst>
              <a:ext uri="{C807C97D-BFC1-408E-A445-0C87EB9F89A2}">
                <ask:lineSketchStyleProps xmlns:ask="http://schemas.microsoft.com/office/drawing/2018/sketchyshapes">
                  <ask:type>
                    <ask:lineSketchNone/>
                  </ask:type>
                </ask:lineSketchStyleProps>
              </a:ext>
            </a:extLst>
          </a:ln>
        </p:spPr>
        <p:txBody>
          <a:bodyPr wrap="square" rtlCol="0">
            <a:spAutoFit/>
          </a:bodyPr>
          <a:lstStyle/>
          <a:p>
            <a:r>
              <a:rPr lang="it-IT" sz="2000" dirty="0"/>
              <a:t>*Con un target del 30% delle Aree Marine Protette e un 10% rigidamente protette entro il 2030, come previsto dalla Strategia UE per la Biodiversità </a:t>
            </a:r>
          </a:p>
        </p:txBody>
      </p:sp>
    </p:spTree>
    <p:extLst>
      <p:ext uri="{BB962C8B-B14F-4D97-AF65-F5344CB8AC3E}">
        <p14:creationId xmlns:p14="http://schemas.microsoft.com/office/powerpoint/2010/main" val="10735599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F3CE7-712E-64E1-CF64-F6F250AB86A4}"/>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2F637CF1-A943-E452-5619-84F98E8E5A8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9218" name="Picture 2" descr="Pesca, acquacoltura ed ecosistemi marini: il pacchetto dell'UE">
            <a:extLst>
              <a:ext uri="{FF2B5EF4-FFF2-40B4-BE49-F238E27FC236}">
                <a16:creationId xmlns:a16="http://schemas.microsoft.com/office/drawing/2014/main" id="{623A2595-76DE-F26F-575D-E3D2748745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8400" y="91591"/>
            <a:ext cx="7560000" cy="6674818"/>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9937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5866A-7BDC-72D6-CF7C-0A94C99CA848}"/>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AFED2F83-94A6-93CE-AA47-54CEA12BBAFC}"/>
              </a:ext>
            </a:extLst>
          </p:cNvPr>
          <p:cNvSpPr txBox="1"/>
          <p:nvPr/>
        </p:nvSpPr>
        <p:spPr>
          <a:xfrm>
            <a:off x="4140679" y="950976"/>
            <a:ext cx="7472200" cy="4662815"/>
          </a:xfrm>
          <a:prstGeom prst="rect">
            <a:avLst/>
          </a:prstGeom>
          <a:noFill/>
        </p:spPr>
        <p:txBody>
          <a:bodyPr wrap="square" rtlCol="0">
            <a:spAutoFit/>
          </a:bodyPr>
          <a:lstStyle/>
          <a:p>
            <a:pPr algn="just"/>
            <a:r>
              <a:rPr lang="it-IT" sz="2700" i="0" dirty="0">
                <a:solidFill>
                  <a:srgbClr val="4B4B4B"/>
                </a:solidFill>
                <a:effectLst/>
              </a:rPr>
              <a:t>Il 25 luglio del 2023 il Consiglio Europeo ha approvato l’accordo su </a:t>
            </a:r>
            <a:r>
              <a:rPr lang="it-IT" sz="2700" i="1" dirty="0" err="1">
                <a:solidFill>
                  <a:srgbClr val="4B4B4B"/>
                </a:solidFill>
                <a:effectLst/>
              </a:rPr>
              <a:t>FuelEU</a:t>
            </a:r>
            <a:r>
              <a:rPr lang="it-IT" sz="2700" i="1" dirty="0">
                <a:solidFill>
                  <a:srgbClr val="4B4B4B"/>
                </a:solidFill>
                <a:effectLst/>
              </a:rPr>
              <a:t> Maritime</a:t>
            </a:r>
            <a:r>
              <a:rPr lang="it-IT" sz="2700" i="0" dirty="0">
                <a:solidFill>
                  <a:srgbClr val="4B4B4B"/>
                </a:solidFill>
                <a:effectLst/>
              </a:rPr>
              <a:t>, finalizzato a ridurre l'impronta di carbonio del settore marittimo nell'UE, attraverso l’utilizzo di combustibili sostenibili e a basse emissioni. Con questa iniziativa, la Commissione Europea sancisce il proprio impegno verso la decarbonizzazione del settore dei trasporti marittimi, attraverso una serie di disposizioni che fissano target e incentivi a favore della transizione energetica. </a:t>
            </a:r>
          </a:p>
        </p:txBody>
      </p:sp>
      <p:sp>
        <p:nvSpPr>
          <p:cNvPr id="5" name="AutoShape 2" descr="Is your ecological footprint causing excessive pressure on the planet's natural resources?&#10;">
            <a:extLst>
              <a:ext uri="{FF2B5EF4-FFF2-40B4-BE49-F238E27FC236}">
                <a16:creationId xmlns:a16="http://schemas.microsoft.com/office/drawing/2014/main" id="{95B5C209-EB08-838F-013C-AFE9DF75404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0242" name="Picture 2" descr="Iniziativa FuelEU Maritime: il Consiglio adotta un nuovo regolamento per la  decarbonizzazione del settore marittimo - Consilium">
            <a:extLst>
              <a:ext uri="{FF2B5EF4-FFF2-40B4-BE49-F238E27FC236}">
                <a16:creationId xmlns:a16="http://schemas.microsoft.com/office/drawing/2014/main" id="{57A27AFF-36BC-14C9-0930-CAEB22B3CEA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50002" b="5044"/>
          <a:stretch/>
        </p:blipFill>
        <p:spPr bwMode="auto">
          <a:xfrm>
            <a:off x="621791" y="282350"/>
            <a:ext cx="3420000" cy="3393759"/>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10244" name="Picture 4" descr="Iniziativa FuelEU Maritime: il Consiglio adotta un nuovo regolamento per la  decarbonizzazione del settore marittimo - Consilium">
            <a:extLst>
              <a:ext uri="{FF2B5EF4-FFF2-40B4-BE49-F238E27FC236}">
                <a16:creationId xmlns:a16="http://schemas.microsoft.com/office/drawing/2014/main" id="{AAB443F7-C47B-ED4E-7FF7-AB3A8618427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2000" t="12310" b="9025"/>
          <a:stretch/>
        </p:blipFill>
        <p:spPr bwMode="auto">
          <a:xfrm>
            <a:off x="621791" y="3676109"/>
            <a:ext cx="3420000" cy="2928588"/>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9120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EEEF00-F4A5-8FB0-CB26-6C5D7C33166F}"/>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10EEDAA5-128C-EAA7-1049-0986FFD61948}"/>
              </a:ext>
            </a:extLst>
          </p:cNvPr>
          <p:cNvSpPr txBox="1"/>
          <p:nvPr/>
        </p:nvSpPr>
        <p:spPr>
          <a:xfrm>
            <a:off x="621792" y="554164"/>
            <a:ext cx="10991088" cy="3831818"/>
          </a:xfrm>
          <a:prstGeom prst="rect">
            <a:avLst/>
          </a:prstGeom>
          <a:noFill/>
        </p:spPr>
        <p:txBody>
          <a:bodyPr wrap="square" rtlCol="0">
            <a:spAutoFit/>
          </a:bodyPr>
          <a:lstStyle/>
          <a:p>
            <a:pPr algn="just"/>
            <a:r>
              <a:rPr lang="it-IT" sz="2700" i="0" dirty="0">
                <a:solidFill>
                  <a:srgbClr val="4B4B4B"/>
                </a:solidFill>
                <a:effectLst/>
              </a:rPr>
              <a:t>Per il coordinamento e la definizione degli indirizzi strategici delle politiche del mare, l'art. 12 del Decreto Legge 11 novembre 2022, n. 173, convertito con modificazioni dalla Legge 16 dicembre 2022, n. 204, recante “</a:t>
            </a:r>
            <a:r>
              <a:rPr lang="it-IT" sz="2700" i="1" dirty="0">
                <a:solidFill>
                  <a:srgbClr val="4B4B4B"/>
                </a:solidFill>
                <a:effectLst/>
              </a:rPr>
              <a:t>Disposizioni urgenti in materia di riordino delle attribuzioni dei Ministeri</a:t>
            </a:r>
            <a:r>
              <a:rPr lang="it-IT" sz="2700" i="0" dirty="0">
                <a:solidFill>
                  <a:srgbClr val="4B4B4B"/>
                </a:solidFill>
                <a:effectLst/>
              </a:rPr>
              <a:t>”, ha istituito, presso la Presidenza del Consiglio dei Ministri, il Comitato Interministeriale per le </a:t>
            </a:r>
            <a:r>
              <a:rPr lang="it-IT" sz="2700" i="0" dirty="0" err="1">
                <a:solidFill>
                  <a:srgbClr val="4B4B4B"/>
                </a:solidFill>
                <a:effectLst/>
              </a:rPr>
              <a:t>POlitiche</a:t>
            </a:r>
            <a:r>
              <a:rPr lang="it-IT" sz="2700" i="0" dirty="0">
                <a:solidFill>
                  <a:srgbClr val="4B4B4B"/>
                </a:solidFill>
                <a:effectLst/>
              </a:rPr>
              <a:t> del Mare (CIPOM), con il compito di assicurare, ferme restando le competenze delle singole amministrazioni, il coordinamento e la definizione degli indirizzi strategici delle politiche del mare. </a:t>
            </a:r>
          </a:p>
        </p:txBody>
      </p:sp>
      <p:sp>
        <p:nvSpPr>
          <p:cNvPr id="5" name="AutoShape 2" descr="Is your ecological footprint causing excessive pressure on the planet's natural resources?&#10;">
            <a:extLst>
              <a:ext uri="{FF2B5EF4-FFF2-40B4-BE49-F238E27FC236}">
                <a16:creationId xmlns:a16="http://schemas.microsoft.com/office/drawing/2014/main" id="{7950481B-C330-6E9F-6721-9E9CB845F71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1266" name="Picture 2" descr="Comitato Interministeriale per le POlitiche del Mare (CIPOM) - Certifico Srl">
            <a:extLst>
              <a:ext uri="{FF2B5EF4-FFF2-40B4-BE49-F238E27FC236}">
                <a16:creationId xmlns:a16="http://schemas.microsoft.com/office/drawing/2014/main" id="{B2A5FBAF-03A6-C506-6BFA-1D6C967CC1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837" b="15504"/>
          <a:stretch/>
        </p:blipFill>
        <p:spPr bwMode="auto">
          <a:xfrm>
            <a:off x="3728400" y="4385982"/>
            <a:ext cx="5040000" cy="2284556"/>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416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29F5C-E8C1-F658-D139-0F2C7107F4D9}"/>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96909784-A827-9170-3742-85591E597A21}"/>
              </a:ext>
            </a:extLst>
          </p:cNvPr>
          <p:cNvSpPr txBox="1"/>
          <p:nvPr/>
        </p:nvSpPr>
        <p:spPr>
          <a:xfrm>
            <a:off x="621792" y="640431"/>
            <a:ext cx="10991088" cy="6078587"/>
          </a:xfrm>
          <a:prstGeom prst="rect">
            <a:avLst/>
          </a:prstGeom>
          <a:noFill/>
        </p:spPr>
        <p:txBody>
          <a:bodyPr wrap="square" rtlCol="0">
            <a:spAutoFit/>
          </a:bodyPr>
          <a:lstStyle/>
          <a:p>
            <a:pPr algn="just"/>
            <a:r>
              <a:rPr lang="it-IT" sz="2700" i="0" dirty="0">
                <a:solidFill>
                  <a:srgbClr val="4B4B4B"/>
                </a:solidFill>
                <a:effectLst/>
              </a:rPr>
              <a:t>In particolare, il Comitato provvede alla elaborazione e approvazione del </a:t>
            </a:r>
            <a:r>
              <a:rPr lang="it-IT" sz="2700" b="1" i="0" dirty="0">
                <a:solidFill>
                  <a:srgbClr val="4B4B4B"/>
                </a:solidFill>
                <a:effectLst/>
              </a:rPr>
              <a:t>Piano del mare</a:t>
            </a:r>
            <a:r>
              <a:rPr lang="it-IT" sz="2700" i="0" dirty="0">
                <a:solidFill>
                  <a:srgbClr val="4B4B4B"/>
                </a:solidFill>
                <a:effectLst/>
              </a:rPr>
              <a:t>, con cadenza triennale, contenente gli indirizzi strategici in materia di: </a:t>
            </a:r>
          </a:p>
          <a:p>
            <a:pPr marL="457200" indent="-457200" algn="just">
              <a:buFont typeface="+mj-lt"/>
              <a:buAutoNum type="alphaLcParenR"/>
            </a:pPr>
            <a:r>
              <a:rPr lang="it-IT" sz="2200" i="0" dirty="0">
                <a:solidFill>
                  <a:srgbClr val="4B4B4B"/>
                </a:solidFill>
                <a:effectLst/>
              </a:rPr>
              <a:t>tutela e valorizzazione della risorsa mare dal punto di vista ecologico, ambientale, logistico, economico;</a:t>
            </a:r>
          </a:p>
          <a:p>
            <a:pPr marL="457200" indent="-457200" algn="just">
              <a:buFont typeface="+mj-lt"/>
              <a:buAutoNum type="alphaLcParenR"/>
            </a:pPr>
            <a:r>
              <a:rPr lang="it-IT" sz="2200" b="1" i="0" dirty="0">
                <a:solidFill>
                  <a:srgbClr val="4B4B4B"/>
                </a:solidFill>
                <a:effectLst/>
              </a:rPr>
              <a:t>valorizzazione economica del mare con particolare riferimento all’archeologia subacquea, al turismo, alle iniziative a favore della pesca e dell’acquacoltura e dello sfruttamento delle risorse energetiche</a:t>
            </a:r>
            <a:r>
              <a:rPr lang="it-IT" sz="2200" i="0" dirty="0">
                <a:solidFill>
                  <a:srgbClr val="4B4B4B"/>
                </a:solidFill>
                <a:effectLst/>
              </a:rPr>
              <a:t>;</a:t>
            </a:r>
          </a:p>
          <a:p>
            <a:pPr marL="457200" indent="-457200" algn="just">
              <a:buFont typeface="+mj-lt"/>
              <a:buAutoNum type="alphaLcParenR"/>
            </a:pPr>
            <a:r>
              <a:rPr lang="it-IT" sz="2200" i="0" dirty="0">
                <a:solidFill>
                  <a:srgbClr val="4B4B4B"/>
                </a:solidFill>
                <a:effectLst/>
              </a:rPr>
              <a:t>valorizzazione delle vie del mare e sviluppo del sistema portuale;</a:t>
            </a:r>
          </a:p>
          <a:p>
            <a:pPr marL="457200" indent="-457200" algn="just">
              <a:buFont typeface="+mj-lt"/>
              <a:buAutoNum type="alphaLcParenR"/>
            </a:pPr>
            <a:r>
              <a:rPr lang="it-IT" sz="2200" i="0" dirty="0">
                <a:solidFill>
                  <a:srgbClr val="4B4B4B"/>
                </a:solidFill>
                <a:effectLst/>
              </a:rPr>
              <a:t>promozione e coordinamento delle politiche volte al miglioramento della continuità territoriale da e per le isole, al superamento degli svantaggi derivanti dalla condizione insulare e alla valorizzazione delle economie delle isole minori;</a:t>
            </a:r>
          </a:p>
          <a:p>
            <a:pPr marL="457200" indent="-457200" algn="just">
              <a:buFont typeface="+mj-lt"/>
              <a:buAutoNum type="alphaLcParenR"/>
            </a:pPr>
            <a:r>
              <a:rPr lang="it-IT" sz="2200" i="0" dirty="0">
                <a:solidFill>
                  <a:srgbClr val="4B4B4B"/>
                </a:solidFill>
                <a:effectLst/>
              </a:rPr>
              <a:t>promozione del sistema-mare nazionale a livello internazionale, in coerenza con le linee di indirizzo strategico in materia di promozione e internazionalizzazione delle imprese italiane;</a:t>
            </a:r>
          </a:p>
          <a:p>
            <a:pPr marL="457200" indent="-457200" algn="just">
              <a:buFont typeface="+mj-lt"/>
              <a:buAutoNum type="alphaLcParenR"/>
            </a:pPr>
            <a:r>
              <a:rPr lang="it-IT" sz="2200" i="0" dirty="0">
                <a:solidFill>
                  <a:srgbClr val="4B4B4B"/>
                </a:solidFill>
                <a:effectLst/>
              </a:rPr>
              <a:t>valorizzazione del demanio marittimo, con particolare riferimento alle concessioni demaniali marittime per finalità turistico-ricreative.</a:t>
            </a:r>
          </a:p>
        </p:txBody>
      </p:sp>
      <p:sp>
        <p:nvSpPr>
          <p:cNvPr id="5" name="AutoShape 2" descr="Is your ecological footprint causing excessive pressure on the planet's natural resources?&#10;">
            <a:extLst>
              <a:ext uri="{FF2B5EF4-FFF2-40B4-BE49-F238E27FC236}">
                <a16:creationId xmlns:a16="http://schemas.microsoft.com/office/drawing/2014/main" id="{F6B9EBC1-CBAF-399C-46E5-AB7C7946409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val="34125926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D2A65-781A-5AC6-615C-EA1273F661A2}"/>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E5548644-327A-AB3F-0538-4947D3EDEE22}"/>
              </a:ext>
            </a:extLst>
          </p:cNvPr>
          <p:cNvSpPr txBox="1"/>
          <p:nvPr/>
        </p:nvSpPr>
        <p:spPr>
          <a:xfrm>
            <a:off x="621792" y="787076"/>
            <a:ext cx="10991088" cy="2169825"/>
          </a:xfrm>
          <a:prstGeom prst="rect">
            <a:avLst/>
          </a:prstGeom>
          <a:noFill/>
        </p:spPr>
        <p:txBody>
          <a:bodyPr wrap="square" rtlCol="0">
            <a:spAutoFit/>
          </a:bodyPr>
          <a:lstStyle/>
          <a:p>
            <a:pPr algn="just"/>
            <a:r>
              <a:rPr lang="it-IT" sz="2700" i="0" dirty="0">
                <a:solidFill>
                  <a:srgbClr val="4B4B4B"/>
                </a:solidFill>
                <a:effectLst/>
              </a:rPr>
              <a:t>Sulla Gazzetta Ufficiale n. 248 del 23 ottobre 2023 è stata, successivamente, pubblicata la (già citata) delibera 31 luglio 2023 del Comitato interministeriale per le politiche del mare concernente “</a:t>
            </a:r>
            <a:r>
              <a:rPr lang="it-IT" sz="2700" i="1" dirty="0">
                <a:solidFill>
                  <a:srgbClr val="4B4B4B"/>
                </a:solidFill>
                <a:effectLst/>
              </a:rPr>
              <a:t>Approvazione del Piano del mare per il triennio 2023-2025</a:t>
            </a:r>
            <a:r>
              <a:rPr lang="it-IT" sz="2700" i="0" dirty="0">
                <a:solidFill>
                  <a:srgbClr val="4B4B4B"/>
                </a:solidFill>
                <a:effectLst/>
              </a:rPr>
              <a:t>” con allegato il </a:t>
            </a:r>
            <a:r>
              <a:rPr lang="it-IT" sz="2700" b="1" i="0" dirty="0">
                <a:solidFill>
                  <a:srgbClr val="4B4B4B"/>
                </a:solidFill>
                <a:effectLst/>
              </a:rPr>
              <a:t>Piano Nazionale del Mare</a:t>
            </a:r>
            <a:r>
              <a:rPr lang="it-IT" sz="2700" i="0" dirty="0">
                <a:solidFill>
                  <a:srgbClr val="4B4B4B"/>
                </a:solidFill>
                <a:effectLst/>
              </a:rPr>
              <a:t>. </a:t>
            </a:r>
          </a:p>
        </p:txBody>
      </p:sp>
      <p:sp>
        <p:nvSpPr>
          <p:cNvPr id="5" name="AutoShape 2" descr="Is your ecological footprint causing excessive pressure on the planet's natural resources?&#10;">
            <a:extLst>
              <a:ext uri="{FF2B5EF4-FFF2-40B4-BE49-F238E27FC236}">
                <a16:creationId xmlns:a16="http://schemas.microsoft.com/office/drawing/2014/main" id="{AF7C4CEF-5E35-FD1F-B092-0BB98610DE40}"/>
              </a:ext>
            </a:extLst>
          </p:cNvPr>
          <p:cNvSpPr>
            <a:spLocks noChangeAspect="1" noChangeArrowheads="1"/>
          </p:cNvSpPr>
          <p:nvPr/>
        </p:nvSpPr>
        <p:spPr bwMode="auto">
          <a:xfrm>
            <a:off x="5943600" y="31127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2290" name="Picture 2" descr="Piano del Mare: pubblicato in Gazzetta Ufficiale">
            <a:extLst>
              <a:ext uri="{FF2B5EF4-FFF2-40B4-BE49-F238E27FC236}">
                <a16:creationId xmlns:a16="http://schemas.microsoft.com/office/drawing/2014/main" id="{150CAC52-4CEA-6B47-EBD5-CB1906E77A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7336" y="3094100"/>
            <a:ext cx="9000000" cy="360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0952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60957-450C-E265-F2A9-5527D243E2C1}"/>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7A7A7FF2-92C0-E878-EBEE-6C6C641A4835}"/>
              </a:ext>
            </a:extLst>
          </p:cNvPr>
          <p:cNvSpPr txBox="1"/>
          <p:nvPr/>
        </p:nvSpPr>
        <p:spPr>
          <a:xfrm>
            <a:off x="621792" y="450646"/>
            <a:ext cx="10991088" cy="6340197"/>
          </a:xfrm>
          <a:prstGeom prst="rect">
            <a:avLst/>
          </a:prstGeom>
          <a:noFill/>
        </p:spPr>
        <p:txBody>
          <a:bodyPr wrap="square" rtlCol="0">
            <a:spAutoFit/>
          </a:bodyPr>
          <a:lstStyle/>
          <a:p>
            <a:pPr algn="just"/>
            <a:r>
              <a:rPr lang="it-IT" sz="2700" b="1" i="0" dirty="0">
                <a:solidFill>
                  <a:srgbClr val="4B4B4B"/>
                </a:solidFill>
                <a:effectLst/>
              </a:rPr>
              <a:t>Il Piano nazionale del mare – indirizzi strategici</a:t>
            </a:r>
          </a:p>
          <a:p>
            <a:pPr algn="just"/>
            <a:r>
              <a:rPr lang="it-IT" sz="2700" i="0" dirty="0">
                <a:solidFill>
                  <a:srgbClr val="4B4B4B"/>
                </a:solidFill>
                <a:effectLst/>
              </a:rPr>
              <a:t>Il “Piano del Mare” si sviluppa intorno a sedici direttrici, riguardanti:</a:t>
            </a:r>
          </a:p>
          <a:p>
            <a:pPr algn="just"/>
            <a:r>
              <a:rPr lang="it-IT" sz="2200" i="0" dirty="0">
                <a:solidFill>
                  <a:srgbClr val="4B4B4B"/>
                </a:solidFill>
                <a:effectLst/>
              </a:rPr>
              <a:t>	•	gli spazi marittimi,</a:t>
            </a:r>
          </a:p>
          <a:p>
            <a:pPr algn="just"/>
            <a:r>
              <a:rPr lang="it-IT" sz="2200" i="0" dirty="0">
                <a:solidFill>
                  <a:srgbClr val="4B4B4B"/>
                </a:solidFill>
                <a:effectLst/>
              </a:rPr>
              <a:t>	•	le rotte commerciali,</a:t>
            </a:r>
          </a:p>
          <a:p>
            <a:pPr algn="just"/>
            <a:r>
              <a:rPr lang="it-IT" sz="2200" i="0" dirty="0">
                <a:solidFill>
                  <a:srgbClr val="4B4B4B"/>
                </a:solidFill>
                <a:effectLst/>
              </a:rPr>
              <a:t>	•	i porti,</a:t>
            </a:r>
          </a:p>
          <a:p>
            <a:pPr algn="just"/>
            <a:r>
              <a:rPr lang="it-IT" sz="2200" i="0" dirty="0">
                <a:solidFill>
                  <a:srgbClr val="4B4B4B"/>
                </a:solidFill>
                <a:effectLst/>
              </a:rPr>
              <a:t>	•	l'energia proveniente dal mare,</a:t>
            </a:r>
          </a:p>
          <a:p>
            <a:pPr algn="just"/>
            <a:r>
              <a:rPr lang="it-IT" sz="2200" i="0" dirty="0">
                <a:solidFill>
                  <a:srgbClr val="4B4B4B"/>
                </a:solidFill>
                <a:effectLst/>
              </a:rPr>
              <a:t>	•	la transizione ecologica dell'industria del mare,</a:t>
            </a:r>
          </a:p>
          <a:p>
            <a:pPr algn="just"/>
            <a:r>
              <a:rPr lang="it-IT" sz="2200" i="0" dirty="0">
                <a:solidFill>
                  <a:srgbClr val="4B4B4B"/>
                </a:solidFill>
                <a:effectLst/>
              </a:rPr>
              <a:t>	•	</a:t>
            </a:r>
            <a:r>
              <a:rPr lang="it-IT" sz="2200" b="1" i="0" dirty="0">
                <a:solidFill>
                  <a:srgbClr val="4B4B4B"/>
                </a:solidFill>
                <a:effectLst/>
              </a:rPr>
              <a:t>la pesca e l'acquacoltura</a:t>
            </a:r>
            <a:r>
              <a:rPr lang="it-IT" sz="2200" i="0" dirty="0">
                <a:solidFill>
                  <a:srgbClr val="4B4B4B"/>
                </a:solidFill>
                <a:effectLst/>
              </a:rPr>
              <a:t>,</a:t>
            </a:r>
          </a:p>
          <a:p>
            <a:pPr algn="just"/>
            <a:r>
              <a:rPr lang="it-IT" sz="2200" i="0" dirty="0">
                <a:solidFill>
                  <a:srgbClr val="4B4B4B"/>
                </a:solidFill>
                <a:effectLst/>
              </a:rPr>
              <a:t>	•	la cantieristica,</a:t>
            </a:r>
          </a:p>
          <a:p>
            <a:pPr algn="just"/>
            <a:r>
              <a:rPr lang="it-IT" sz="2200" i="0" dirty="0">
                <a:solidFill>
                  <a:srgbClr val="4B4B4B"/>
                </a:solidFill>
                <a:effectLst/>
              </a:rPr>
              <a:t>	•	l'industria armatoriale,</a:t>
            </a:r>
          </a:p>
          <a:p>
            <a:pPr algn="just"/>
            <a:r>
              <a:rPr lang="it-IT" sz="2200" i="0" dirty="0">
                <a:solidFill>
                  <a:srgbClr val="4B4B4B"/>
                </a:solidFill>
                <a:effectLst/>
              </a:rPr>
              <a:t>	•	il lavoro marittimo,</a:t>
            </a:r>
          </a:p>
          <a:p>
            <a:pPr algn="just"/>
            <a:r>
              <a:rPr lang="it-IT" sz="2200" i="0" dirty="0">
                <a:solidFill>
                  <a:srgbClr val="4B4B4B"/>
                </a:solidFill>
                <a:effectLst/>
              </a:rPr>
              <a:t>	•	la conservazione degli ecosistemi e le aree marine protette,</a:t>
            </a:r>
          </a:p>
          <a:p>
            <a:pPr algn="just"/>
            <a:r>
              <a:rPr lang="it-IT" sz="2200" i="0" dirty="0">
                <a:solidFill>
                  <a:srgbClr val="4B4B4B"/>
                </a:solidFill>
                <a:effectLst/>
              </a:rPr>
              <a:t>	•	la dimensione subacquea e le risorse geologiche dei fondali,</a:t>
            </a:r>
          </a:p>
          <a:p>
            <a:pPr algn="just"/>
            <a:r>
              <a:rPr lang="it-IT" sz="2200" i="0" dirty="0">
                <a:solidFill>
                  <a:srgbClr val="4B4B4B"/>
                </a:solidFill>
                <a:effectLst/>
              </a:rPr>
              <a:t>	•	il sistema delle isole minori,</a:t>
            </a:r>
          </a:p>
          <a:p>
            <a:pPr algn="just"/>
            <a:r>
              <a:rPr lang="it-IT" sz="2200" i="0" dirty="0">
                <a:solidFill>
                  <a:srgbClr val="4B4B4B"/>
                </a:solidFill>
                <a:effectLst/>
              </a:rPr>
              <a:t>	•	</a:t>
            </a:r>
            <a:r>
              <a:rPr lang="it-IT" sz="2200" b="1" i="0" dirty="0">
                <a:solidFill>
                  <a:srgbClr val="4B4B4B"/>
                </a:solidFill>
                <a:effectLst/>
              </a:rPr>
              <a:t>i turismi e sport del mare</a:t>
            </a:r>
            <a:r>
              <a:rPr lang="it-IT" sz="2200" i="0" dirty="0">
                <a:solidFill>
                  <a:srgbClr val="4B4B4B"/>
                </a:solidFill>
                <a:effectLst/>
              </a:rPr>
              <a:t>,</a:t>
            </a:r>
          </a:p>
          <a:p>
            <a:pPr algn="just"/>
            <a:r>
              <a:rPr lang="it-IT" sz="2200" i="0" dirty="0">
                <a:solidFill>
                  <a:srgbClr val="4B4B4B"/>
                </a:solidFill>
                <a:effectLst/>
              </a:rPr>
              <a:t>	•	i cambiamenti climatici,</a:t>
            </a:r>
          </a:p>
          <a:p>
            <a:pPr algn="just"/>
            <a:r>
              <a:rPr lang="it-IT" sz="2200" i="0" dirty="0">
                <a:solidFill>
                  <a:srgbClr val="4B4B4B"/>
                </a:solidFill>
                <a:effectLst/>
              </a:rPr>
              <a:t>	•	la cooperazione europea e internazionale,</a:t>
            </a:r>
          </a:p>
          <a:p>
            <a:pPr algn="just"/>
            <a:r>
              <a:rPr lang="it-IT" sz="2200" i="0" dirty="0">
                <a:solidFill>
                  <a:srgbClr val="4B4B4B"/>
                </a:solidFill>
                <a:effectLst/>
              </a:rPr>
              <a:t>	•	la sicurezza.</a:t>
            </a:r>
          </a:p>
        </p:txBody>
      </p:sp>
      <p:sp>
        <p:nvSpPr>
          <p:cNvPr id="5" name="AutoShape 2" descr="Is your ecological footprint causing excessive pressure on the planet's natural resources?&#10;">
            <a:extLst>
              <a:ext uri="{FF2B5EF4-FFF2-40B4-BE49-F238E27FC236}">
                <a16:creationId xmlns:a16="http://schemas.microsoft.com/office/drawing/2014/main" id="{461D2E4B-6187-AC88-8AD4-EEF7906E232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val="3370363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58647-5EB4-6314-52FF-D0B51812524D}"/>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DB830C81-93E5-F82F-0345-51DBD37F85C3}"/>
              </a:ext>
            </a:extLst>
          </p:cNvPr>
          <p:cNvSpPr txBox="1"/>
          <p:nvPr/>
        </p:nvSpPr>
        <p:spPr>
          <a:xfrm>
            <a:off x="621792" y="450646"/>
            <a:ext cx="10991088" cy="6232475"/>
          </a:xfrm>
          <a:prstGeom prst="rect">
            <a:avLst/>
          </a:prstGeom>
          <a:noFill/>
        </p:spPr>
        <p:txBody>
          <a:bodyPr wrap="square" rtlCol="0">
            <a:spAutoFit/>
          </a:bodyPr>
          <a:lstStyle/>
          <a:p>
            <a:pPr algn="just"/>
            <a:r>
              <a:rPr lang="it-IT" sz="2700" i="0" dirty="0">
                <a:solidFill>
                  <a:srgbClr val="4B4B4B"/>
                </a:solidFill>
                <a:effectLst/>
              </a:rPr>
              <a:t>Ferme restando le relative competenze in materia delle singole amministrazioni, il Piano enuclea i seguenti </a:t>
            </a:r>
            <a:r>
              <a:rPr lang="it-IT" sz="2700" b="1" i="0" dirty="0">
                <a:solidFill>
                  <a:srgbClr val="4B4B4B"/>
                </a:solidFill>
                <a:effectLst/>
              </a:rPr>
              <a:t>indirizzi strategici</a:t>
            </a:r>
            <a:r>
              <a:rPr lang="it-IT" sz="2700" i="0" dirty="0">
                <a:solidFill>
                  <a:srgbClr val="4B4B4B"/>
                </a:solidFill>
                <a:effectLst/>
              </a:rPr>
              <a:t>:</a:t>
            </a:r>
          </a:p>
          <a:p>
            <a:pPr marL="800100" lvl="1" indent="-342900" algn="just">
              <a:buFont typeface="Arial" panose="020B0604020202020204" pitchFamily="34" charset="0"/>
              <a:buChar char="•"/>
            </a:pPr>
            <a:r>
              <a:rPr lang="it-IT" sz="2300" i="0" dirty="0">
                <a:solidFill>
                  <a:srgbClr val="4B4B4B"/>
                </a:solidFill>
                <a:effectLst/>
              </a:rPr>
              <a:t>tutela e valorizzazione della risorsa mare dal punto di vista ecologico, ambientale, logistico, economico;</a:t>
            </a:r>
          </a:p>
          <a:p>
            <a:pPr marL="800100" lvl="1" indent="-342900" algn="just">
              <a:buFont typeface="Arial" panose="020B0604020202020204" pitchFamily="34" charset="0"/>
              <a:buChar char="•"/>
            </a:pPr>
            <a:r>
              <a:rPr lang="it-IT" sz="2300" b="1" i="0" dirty="0">
                <a:solidFill>
                  <a:srgbClr val="4B4B4B"/>
                </a:solidFill>
                <a:effectLst/>
              </a:rPr>
              <a:t>valorizzazione economica del mare con particolare riferimento all’archeologia subacquea, al turismo, alle iniziative a favore della pesca e dell’acquacoltura e dello sfruttamento delle risorse energetiche</a:t>
            </a:r>
            <a:r>
              <a:rPr lang="it-IT" sz="2300" i="0" dirty="0">
                <a:solidFill>
                  <a:srgbClr val="4B4B4B"/>
                </a:solidFill>
                <a:effectLst/>
              </a:rPr>
              <a:t>;</a:t>
            </a:r>
          </a:p>
          <a:p>
            <a:pPr marL="800100" lvl="1" indent="-342900" algn="just">
              <a:buFont typeface="Arial" panose="020B0604020202020204" pitchFamily="34" charset="0"/>
              <a:buChar char="•"/>
            </a:pPr>
            <a:r>
              <a:rPr lang="it-IT" sz="2300" i="0" dirty="0">
                <a:solidFill>
                  <a:srgbClr val="4B4B4B"/>
                </a:solidFill>
                <a:effectLst/>
              </a:rPr>
              <a:t>valorizzazione delle vie del mare e sviluppo del sistema portuale;</a:t>
            </a:r>
          </a:p>
          <a:p>
            <a:pPr marL="800100" lvl="1" indent="-342900" algn="just">
              <a:buFont typeface="Arial" panose="020B0604020202020204" pitchFamily="34" charset="0"/>
              <a:buChar char="•"/>
            </a:pPr>
            <a:r>
              <a:rPr lang="it-IT" sz="2300" b="1" i="0" dirty="0">
                <a:solidFill>
                  <a:srgbClr val="4B4B4B"/>
                </a:solidFill>
                <a:effectLst/>
              </a:rPr>
              <a:t>promozione e coordinamento delle politiche volte al miglioramento della continuità territoriale da e per le isole, al superamento degli svantaggi derivanti dalla condizione insulare e alla valorizzazione delle economie delle isole minori</a:t>
            </a:r>
            <a:r>
              <a:rPr lang="it-IT" sz="2300" i="0" dirty="0">
                <a:solidFill>
                  <a:srgbClr val="4B4B4B"/>
                </a:solidFill>
                <a:effectLst/>
              </a:rPr>
              <a:t>;</a:t>
            </a:r>
          </a:p>
          <a:p>
            <a:pPr marL="800100" lvl="1" indent="-342900" algn="just">
              <a:buFont typeface="Arial" panose="020B0604020202020204" pitchFamily="34" charset="0"/>
              <a:buChar char="•"/>
            </a:pPr>
            <a:r>
              <a:rPr lang="it-IT" sz="2300" i="0" dirty="0">
                <a:solidFill>
                  <a:srgbClr val="4B4B4B"/>
                </a:solidFill>
                <a:effectLst/>
              </a:rPr>
              <a:t>promozione del sistema-mare nazionale a livello internazionale, in coerenza con le linee di indirizzo strategico in materia di promozione e internazionalizzazione delle imprese italiane;</a:t>
            </a:r>
          </a:p>
          <a:p>
            <a:pPr marL="800100" lvl="1" indent="-342900" algn="just">
              <a:buFont typeface="Arial" panose="020B0604020202020204" pitchFamily="34" charset="0"/>
              <a:buChar char="•"/>
            </a:pPr>
            <a:r>
              <a:rPr lang="it-IT" sz="2300" i="0" dirty="0">
                <a:solidFill>
                  <a:srgbClr val="4B4B4B"/>
                </a:solidFill>
                <a:effectLst/>
              </a:rPr>
              <a:t>valorizzazione del demanio marittimo, con particolare riferimento alle concessioni demaniali marittime per finalità turistico-ricreative.</a:t>
            </a:r>
          </a:p>
        </p:txBody>
      </p:sp>
      <p:sp>
        <p:nvSpPr>
          <p:cNvPr id="5" name="AutoShape 2" descr="Is your ecological footprint causing excessive pressure on the planet's natural resources?&#10;">
            <a:extLst>
              <a:ext uri="{FF2B5EF4-FFF2-40B4-BE49-F238E27FC236}">
                <a16:creationId xmlns:a16="http://schemas.microsoft.com/office/drawing/2014/main" id="{1B3C3E6F-0C8A-2EBA-B207-E2F889D72D3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val="721544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D09E4-22B5-692F-58F1-432C99F575B1}"/>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4C55A17E-185F-7898-CB0C-B011B0BBA5CA}"/>
              </a:ext>
            </a:extLst>
          </p:cNvPr>
          <p:cNvSpPr txBox="1"/>
          <p:nvPr/>
        </p:nvSpPr>
        <p:spPr>
          <a:xfrm>
            <a:off x="621792" y="950976"/>
            <a:ext cx="10991088" cy="3416320"/>
          </a:xfrm>
          <a:prstGeom prst="rect">
            <a:avLst/>
          </a:prstGeom>
          <a:noFill/>
        </p:spPr>
        <p:txBody>
          <a:bodyPr wrap="square" rtlCol="0">
            <a:spAutoFit/>
          </a:bodyPr>
          <a:lstStyle/>
          <a:p>
            <a:pPr algn="just"/>
            <a:r>
              <a:rPr lang="it-IT" sz="2700" i="0" dirty="0">
                <a:solidFill>
                  <a:srgbClr val="4B4B4B"/>
                </a:solidFill>
                <a:effectLst/>
              </a:rPr>
              <a:t>Obiettivo generale del Piano è l’esigenza di raccordare tali temi con una visione unitaria tesa alla valorizzazione della «risorsa mare» o «</a:t>
            </a:r>
            <a:r>
              <a:rPr lang="it-IT" sz="2700" i="1" dirty="0">
                <a:solidFill>
                  <a:srgbClr val="4B4B4B"/>
                </a:solidFill>
                <a:effectLst/>
              </a:rPr>
              <a:t>Blue Economy</a:t>
            </a:r>
            <a:r>
              <a:rPr lang="it-IT" sz="2700" i="0" dirty="0">
                <a:solidFill>
                  <a:srgbClr val="4B4B4B"/>
                </a:solidFill>
                <a:effectLst/>
              </a:rPr>
              <a:t>», che rappresenta una delle più importanti fonti di crescita economica per l'Italia e per Unione Europea.</a:t>
            </a:r>
          </a:p>
          <a:p>
            <a:pPr algn="just"/>
            <a:r>
              <a:rPr lang="it-IT" sz="2700" i="0" dirty="0">
                <a:solidFill>
                  <a:srgbClr val="4B4B4B"/>
                </a:solidFill>
                <a:effectLst/>
              </a:rPr>
              <a:t>Tale risorsa incide sul livello occupazionale e sul valore aggiunto dell’economia del paese. Infatti, sulla base dei dati del «XII Rapporto nazionale sull’economia del mare», tale comparto interessa anche le componenti indirette e, quindi, con un perimetro di indagine più ampio.</a:t>
            </a:r>
          </a:p>
        </p:txBody>
      </p:sp>
      <p:sp>
        <p:nvSpPr>
          <p:cNvPr id="5" name="AutoShape 2" descr="Is your ecological footprint causing excessive pressure on the planet's natural resources?&#10;">
            <a:extLst>
              <a:ext uri="{FF2B5EF4-FFF2-40B4-BE49-F238E27FC236}">
                <a16:creationId xmlns:a16="http://schemas.microsoft.com/office/drawing/2014/main" id="{8522B749-110A-8847-2B33-30605E0D932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51918C88-4CDC-0DD8-9BE2-FE56BE40C6A1}"/>
              </a:ext>
            </a:extLst>
          </p:cNvPr>
          <p:cNvSpPr txBox="1"/>
          <p:nvPr/>
        </p:nvSpPr>
        <p:spPr>
          <a:xfrm>
            <a:off x="215660" y="34515"/>
            <a:ext cx="11976340" cy="369332"/>
          </a:xfrm>
          <a:prstGeom prst="rect">
            <a:avLst/>
          </a:prstGeom>
          <a:noFill/>
        </p:spPr>
        <p:txBody>
          <a:bodyPr wrap="square" rtlCol="0">
            <a:spAutoFit/>
          </a:bodyPr>
          <a:lstStyle/>
          <a:p>
            <a:r>
              <a:rPr lang="it-IT" b="1" dirty="0"/>
              <a:t>Blue Economy</a:t>
            </a:r>
          </a:p>
        </p:txBody>
      </p:sp>
    </p:spTree>
    <p:extLst>
      <p:ext uri="{BB962C8B-B14F-4D97-AF65-F5344CB8AC3E}">
        <p14:creationId xmlns:p14="http://schemas.microsoft.com/office/powerpoint/2010/main" val="1694199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8ED65-9669-2253-4737-76D7F84FFBCB}"/>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7885E401-B9C6-03ED-08FA-F91DE6F46A7E}"/>
              </a:ext>
            </a:extLst>
          </p:cNvPr>
          <p:cNvSpPr txBox="1"/>
          <p:nvPr/>
        </p:nvSpPr>
        <p:spPr>
          <a:xfrm>
            <a:off x="576072" y="1124712"/>
            <a:ext cx="7141464" cy="4662815"/>
          </a:xfrm>
          <a:prstGeom prst="rect">
            <a:avLst/>
          </a:prstGeom>
          <a:noFill/>
        </p:spPr>
        <p:txBody>
          <a:bodyPr wrap="square" rtlCol="0">
            <a:spAutoFit/>
          </a:bodyPr>
          <a:lstStyle/>
          <a:p>
            <a:pPr algn="just"/>
            <a:r>
              <a:rPr lang="it-IT" sz="2700" i="0" dirty="0">
                <a:solidFill>
                  <a:srgbClr val="4B4B4B"/>
                </a:solidFill>
                <a:effectLst/>
              </a:rPr>
              <a:t>L’Economia del Mare, definita anche </a:t>
            </a:r>
            <a:r>
              <a:rPr lang="it-IT" sz="2700" i="1" dirty="0">
                <a:solidFill>
                  <a:srgbClr val="4B4B4B"/>
                </a:solidFill>
                <a:effectLst/>
              </a:rPr>
              <a:t>Blue Economy</a:t>
            </a:r>
            <a:r>
              <a:rPr lang="it-IT" sz="2700" i="0" dirty="0">
                <a:solidFill>
                  <a:srgbClr val="4B4B4B"/>
                </a:solidFill>
                <a:effectLst/>
              </a:rPr>
              <a:t>, rappresenta un settore economico che contribuisce in maniera consistente allo sviluppo occupazionale e imprenditoriale del Paese. Il settore comprende attività legate alla pesca, all’acquacoltura, alla cantieristica navale, sia mercantile che nautica, al turismo costiero, alla logistica portuale, alla ricerca marina, alla protezione dell’ecosistema, alla generazione di energia e alla valorizzazione delle risorse biologiche e non biologiche. </a:t>
            </a:r>
          </a:p>
        </p:txBody>
      </p:sp>
      <p:sp>
        <p:nvSpPr>
          <p:cNvPr id="5" name="AutoShape 2" descr="Is your ecological footprint causing excessive pressure on the planet's natural resources?&#10;">
            <a:extLst>
              <a:ext uri="{FF2B5EF4-FFF2-40B4-BE49-F238E27FC236}">
                <a16:creationId xmlns:a16="http://schemas.microsoft.com/office/drawing/2014/main" id="{BD84A6FC-9F02-2D71-EA15-E63C9EEF2F2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2" name="Picture 2" descr="L'Economia blu: il mare come fonte di sviluppo sostenibile per l'UE -  MeridianaLab">
            <a:extLst>
              <a:ext uri="{FF2B5EF4-FFF2-40B4-BE49-F238E27FC236}">
                <a16:creationId xmlns:a16="http://schemas.microsoft.com/office/drawing/2014/main" id="{ED380B07-F34E-43AF-2194-1D8B69B01DB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0019"/>
          <a:stretch/>
        </p:blipFill>
        <p:spPr bwMode="auto">
          <a:xfrm>
            <a:off x="7863864" y="0"/>
            <a:ext cx="3690496" cy="68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40980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1C692-040F-0918-C2C9-BCA5209FA18B}"/>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2370D899-457D-CCC1-4C84-846D42009E9C}"/>
              </a:ext>
            </a:extLst>
          </p:cNvPr>
          <p:cNvSpPr txBox="1"/>
          <p:nvPr/>
        </p:nvSpPr>
        <p:spPr>
          <a:xfrm>
            <a:off x="621792" y="545541"/>
            <a:ext cx="11354548" cy="6263253"/>
          </a:xfrm>
          <a:prstGeom prst="rect">
            <a:avLst/>
          </a:prstGeom>
          <a:noFill/>
        </p:spPr>
        <p:txBody>
          <a:bodyPr wrap="square" rtlCol="0">
            <a:spAutoFit/>
          </a:bodyPr>
          <a:lstStyle/>
          <a:p>
            <a:pPr algn="just"/>
            <a:r>
              <a:rPr lang="it-IT" sz="2700" i="0" dirty="0">
                <a:solidFill>
                  <a:srgbClr val="4B4B4B"/>
                </a:solidFill>
                <a:effectLst/>
              </a:rPr>
              <a:t>Tra i principali obiettivi individuati si segnalano in particolare:</a:t>
            </a:r>
          </a:p>
          <a:p>
            <a:pPr marL="342900" indent="-342900" algn="just">
              <a:buFont typeface="Arial" panose="020B0604020202020204" pitchFamily="34" charset="0"/>
              <a:buChar char="•"/>
            </a:pPr>
            <a:r>
              <a:rPr lang="it-IT" sz="2200" i="0" dirty="0">
                <a:solidFill>
                  <a:srgbClr val="4B4B4B"/>
                </a:solidFill>
                <a:effectLst/>
              </a:rPr>
              <a:t>snellire la burocrazia, semplificando i rapporti tra imprese, territori e PA e riducendo il numero di passaggi e i tempi per compierli;</a:t>
            </a:r>
          </a:p>
          <a:p>
            <a:pPr marL="342900" indent="-342900" algn="just">
              <a:buFont typeface="Arial" panose="020B0604020202020204" pitchFamily="34" charset="0"/>
              <a:buChar char="•"/>
            </a:pPr>
            <a:r>
              <a:rPr lang="it-IT" sz="2200" i="0" dirty="0">
                <a:solidFill>
                  <a:srgbClr val="4B4B4B"/>
                </a:solidFill>
                <a:effectLst/>
              </a:rPr>
              <a:t>adottare normative chiare e politiche fiscali certe al fine di rendere più competitive le filiere del mare;</a:t>
            </a:r>
          </a:p>
          <a:p>
            <a:pPr marL="342900" indent="-342900" algn="just">
              <a:buFont typeface="Arial" panose="020B0604020202020204" pitchFamily="34" charset="0"/>
              <a:buChar char="•"/>
            </a:pPr>
            <a:r>
              <a:rPr lang="it-IT" sz="2200" i="0" dirty="0">
                <a:solidFill>
                  <a:srgbClr val="4B4B4B"/>
                </a:solidFill>
                <a:effectLst/>
              </a:rPr>
              <a:t>internazionalizzare, promuovere e comunicare l'economia del mare Made in </a:t>
            </a:r>
            <a:r>
              <a:rPr lang="it-IT" sz="2200" i="0" dirty="0" err="1">
                <a:solidFill>
                  <a:srgbClr val="4B4B4B"/>
                </a:solidFill>
                <a:effectLst/>
              </a:rPr>
              <a:t>Italy</a:t>
            </a:r>
            <a:r>
              <a:rPr lang="it-IT" sz="2200" i="0" dirty="0">
                <a:solidFill>
                  <a:srgbClr val="4B4B4B"/>
                </a:solidFill>
                <a:effectLst/>
              </a:rPr>
              <a:t>;</a:t>
            </a:r>
          </a:p>
          <a:p>
            <a:pPr marL="342900" indent="-342900" algn="just">
              <a:buFont typeface="Arial" panose="020B0604020202020204" pitchFamily="34" charset="0"/>
              <a:buChar char="•"/>
            </a:pPr>
            <a:r>
              <a:rPr lang="it-IT" sz="2200" i="0" dirty="0">
                <a:solidFill>
                  <a:srgbClr val="4B4B4B"/>
                </a:solidFill>
                <a:effectLst/>
              </a:rPr>
              <a:t>digitalizzare l'intero settore marittimo, cui conferire maggiore competitività e appetibilità a livello internazionale, colmando il gap di interconnessione nazionale attraverso l'adozione di un'unica banca dati per semplificare e velocizzare le procedure autorizzative;</a:t>
            </a:r>
          </a:p>
          <a:p>
            <a:pPr marL="342900" indent="-342900" algn="just">
              <a:buFont typeface="Arial" panose="020B0604020202020204" pitchFamily="34" charset="0"/>
              <a:buChar char="•"/>
            </a:pPr>
            <a:r>
              <a:rPr lang="it-IT" sz="2200" i="0" dirty="0">
                <a:solidFill>
                  <a:srgbClr val="4B4B4B"/>
                </a:solidFill>
                <a:effectLst/>
              </a:rPr>
              <a:t>allineare la normativa del settore marittimo a quella dell'Unione Europea, evitando di adottare norme più restrittive soltanto per l'Italia;</a:t>
            </a:r>
          </a:p>
          <a:p>
            <a:pPr marL="342900" indent="-342900" algn="just">
              <a:buFont typeface="Arial" panose="020B0604020202020204" pitchFamily="34" charset="0"/>
              <a:buChar char="•"/>
            </a:pPr>
            <a:r>
              <a:rPr lang="it-IT" sz="2200" i="0" dirty="0">
                <a:solidFill>
                  <a:srgbClr val="4B4B4B"/>
                </a:solidFill>
                <a:effectLst/>
              </a:rPr>
              <a:t>attuare politiche ambientali orientate alla sostenibilità;</a:t>
            </a:r>
          </a:p>
          <a:p>
            <a:pPr marL="342900" indent="-342900" algn="just">
              <a:buFont typeface="Arial" panose="020B0604020202020204" pitchFamily="34" charset="0"/>
              <a:buChar char="•"/>
            </a:pPr>
            <a:r>
              <a:rPr lang="it-IT" sz="2200" i="0" dirty="0">
                <a:solidFill>
                  <a:srgbClr val="4B4B4B"/>
                </a:solidFill>
                <a:effectLst/>
              </a:rPr>
              <a:t>affrontare in maniera innovativa la questione del dragaggio dei porti e dei loro accessi;</a:t>
            </a:r>
          </a:p>
          <a:p>
            <a:pPr marL="342900" indent="-342900" algn="just">
              <a:buFont typeface="Arial" panose="020B0604020202020204" pitchFamily="34" charset="0"/>
              <a:buChar char="•"/>
            </a:pPr>
            <a:r>
              <a:rPr lang="it-IT" sz="2200" i="0" dirty="0">
                <a:solidFill>
                  <a:srgbClr val="4B4B4B"/>
                </a:solidFill>
                <a:effectLst/>
              </a:rPr>
              <a:t>incentivare la transizione energetica, attraverso un'azione dello Stato consapevole e determinata;</a:t>
            </a:r>
          </a:p>
          <a:p>
            <a:pPr marL="342900" indent="-342900" algn="just">
              <a:buFont typeface="Arial" panose="020B0604020202020204" pitchFamily="34" charset="0"/>
              <a:buChar char="•"/>
            </a:pPr>
            <a:r>
              <a:rPr lang="it-IT" sz="2200" i="0" dirty="0">
                <a:solidFill>
                  <a:srgbClr val="4B4B4B"/>
                </a:solidFill>
                <a:effectLst/>
              </a:rPr>
              <a:t>sostenere l'innovazione tecnologica mettendo insieme il mondo delle imprese e il mondo della ricerca;</a:t>
            </a:r>
          </a:p>
          <a:p>
            <a:pPr marL="342900" indent="-342900" algn="just">
              <a:buFont typeface="Arial" panose="020B0604020202020204" pitchFamily="34" charset="0"/>
              <a:buChar char="•"/>
            </a:pPr>
            <a:r>
              <a:rPr lang="it-IT" sz="2200" i="0" dirty="0">
                <a:solidFill>
                  <a:srgbClr val="4B4B4B"/>
                </a:solidFill>
                <a:effectLst/>
              </a:rPr>
              <a:t>promuovere, a iniziare dalla scuola, una nuova cultura del mare.</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DF9379B4-85C9-4695-354F-DAD38CAB7D0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7BC8E900-8EA5-873A-C6F2-11493FC83A1C}"/>
              </a:ext>
            </a:extLst>
          </p:cNvPr>
          <p:cNvSpPr txBox="1"/>
          <p:nvPr/>
        </p:nvSpPr>
        <p:spPr>
          <a:xfrm>
            <a:off x="215660" y="34515"/>
            <a:ext cx="11976340" cy="369332"/>
          </a:xfrm>
          <a:prstGeom prst="rect">
            <a:avLst/>
          </a:prstGeom>
          <a:noFill/>
        </p:spPr>
        <p:txBody>
          <a:bodyPr wrap="square" rtlCol="0">
            <a:spAutoFit/>
          </a:bodyPr>
          <a:lstStyle/>
          <a:p>
            <a:r>
              <a:rPr lang="it-IT" b="1" dirty="0"/>
              <a:t>Blue Economy</a:t>
            </a:r>
          </a:p>
        </p:txBody>
      </p:sp>
    </p:spTree>
    <p:extLst>
      <p:ext uri="{BB962C8B-B14F-4D97-AF65-F5344CB8AC3E}">
        <p14:creationId xmlns:p14="http://schemas.microsoft.com/office/powerpoint/2010/main" val="11705406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E9B65-8AA0-BEDC-9B9A-8A5D68F785DC}"/>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764D13CD-E4FA-3745-5178-C2C785044B83}"/>
              </a:ext>
            </a:extLst>
          </p:cNvPr>
          <p:cNvSpPr txBox="1"/>
          <p:nvPr/>
        </p:nvSpPr>
        <p:spPr>
          <a:xfrm>
            <a:off x="621791" y="950976"/>
            <a:ext cx="10963483" cy="3000821"/>
          </a:xfrm>
          <a:prstGeom prst="rect">
            <a:avLst/>
          </a:prstGeom>
          <a:noFill/>
        </p:spPr>
        <p:txBody>
          <a:bodyPr wrap="square" rtlCol="0">
            <a:spAutoFit/>
          </a:bodyPr>
          <a:lstStyle/>
          <a:p>
            <a:pPr algn="just"/>
            <a:r>
              <a:rPr lang="it-IT" sz="2700" i="0" dirty="0">
                <a:solidFill>
                  <a:srgbClr val="4B4B4B"/>
                </a:solidFill>
                <a:effectLst/>
              </a:rPr>
              <a:t>Nell’ambito della politica marittima integrata, i «</a:t>
            </a:r>
            <a:r>
              <a:rPr lang="it-IT" sz="2700" b="1" i="0" dirty="0">
                <a:solidFill>
                  <a:srgbClr val="4B4B4B"/>
                </a:solidFill>
                <a:effectLst/>
              </a:rPr>
              <a:t>Piani di gestione dello spazio marittimo</a:t>
            </a:r>
            <a:r>
              <a:rPr lang="it-IT" sz="2700" i="0" dirty="0">
                <a:solidFill>
                  <a:srgbClr val="4B4B4B"/>
                </a:solidFill>
                <a:effectLst/>
              </a:rPr>
              <a:t>» hanno come principale finalità quella di «</a:t>
            </a:r>
            <a:r>
              <a:rPr lang="it-IT" sz="2700" i="1" dirty="0">
                <a:solidFill>
                  <a:srgbClr val="4B4B4B"/>
                </a:solidFill>
                <a:effectLst/>
              </a:rPr>
              <a:t>promuovere la crescita sostenibile delle economie marittime, lo sviluppo sostenibile delle zone marine e l’uso sostenibile delle risorse marine, assicurando la protezione dell’ambiente marino e costiero mediante l’applicazione dell’approccio ecosistemico, tenendo conto delle interazioni terra-mare e del rafforzamento della cooperazione transfrontaliera</a:t>
            </a:r>
            <a:r>
              <a:rPr lang="it-IT" sz="2700" i="0" dirty="0">
                <a:solidFill>
                  <a:srgbClr val="4B4B4B"/>
                </a:solidFill>
                <a:effectLst/>
              </a:rPr>
              <a:t>».</a:t>
            </a:r>
          </a:p>
        </p:txBody>
      </p:sp>
      <p:sp>
        <p:nvSpPr>
          <p:cNvPr id="5" name="AutoShape 2" descr="Is your ecological footprint causing excessive pressure on the planet's natural resources?&#10;">
            <a:extLst>
              <a:ext uri="{FF2B5EF4-FFF2-40B4-BE49-F238E27FC236}">
                <a16:creationId xmlns:a16="http://schemas.microsoft.com/office/drawing/2014/main" id="{367872E9-526E-9E16-7252-C43A3FB73C6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A1C53CA2-7778-960A-BD40-0CEAB8A3E20E}"/>
              </a:ext>
            </a:extLst>
          </p:cNvPr>
          <p:cNvSpPr txBox="1"/>
          <p:nvPr/>
        </p:nvSpPr>
        <p:spPr>
          <a:xfrm>
            <a:off x="215660" y="34515"/>
            <a:ext cx="11976340" cy="369332"/>
          </a:xfrm>
          <a:prstGeom prst="rect">
            <a:avLst/>
          </a:prstGeom>
          <a:noFill/>
        </p:spPr>
        <p:txBody>
          <a:bodyPr wrap="square" rtlCol="0">
            <a:spAutoFit/>
          </a:bodyPr>
          <a:lstStyle/>
          <a:p>
            <a:r>
              <a:rPr lang="it-IT" b="1" dirty="0"/>
              <a:t>Gli spazi marittimi e le rotte commerciali</a:t>
            </a:r>
          </a:p>
        </p:txBody>
      </p:sp>
      <p:pic>
        <p:nvPicPr>
          <p:cNvPr id="1026" name="Picture 2" descr="Il Piano di gestione dello spazio marittimo approvato dal Governo si fa in  tre">
            <a:extLst>
              <a:ext uri="{FF2B5EF4-FFF2-40B4-BE49-F238E27FC236}">
                <a16:creationId xmlns:a16="http://schemas.microsoft.com/office/drawing/2014/main" id="{5F1A7713-5133-1CE4-98BD-7CCD3CEBA1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6000" y="3951797"/>
            <a:ext cx="4140000" cy="2758704"/>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65785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C4C51-3A90-C521-9D6D-848E81CFE488}"/>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70274A69-8CF5-F1AF-1F3D-C525F868A5FE}"/>
              </a:ext>
            </a:extLst>
          </p:cNvPr>
          <p:cNvSpPr txBox="1"/>
          <p:nvPr/>
        </p:nvSpPr>
        <p:spPr>
          <a:xfrm>
            <a:off x="621792" y="950976"/>
            <a:ext cx="10991088" cy="1754326"/>
          </a:xfrm>
          <a:prstGeom prst="rect">
            <a:avLst/>
          </a:prstGeom>
          <a:noFill/>
        </p:spPr>
        <p:txBody>
          <a:bodyPr wrap="square" rtlCol="0">
            <a:spAutoFit/>
          </a:bodyPr>
          <a:lstStyle/>
          <a:p>
            <a:pPr algn="just"/>
            <a:r>
              <a:rPr lang="it-IT" sz="2700" i="0" dirty="0">
                <a:solidFill>
                  <a:srgbClr val="4B4B4B"/>
                </a:solidFill>
                <a:effectLst/>
              </a:rPr>
              <a:t>Mentre, però, i “Piani di gestione dello spazio marittimo” indicano la distribuzione spazio-temporale degli usi, il “Piano del mare”, nella prospettiva di una “visione d’insieme”, predispone le azioni generali da intraprendere per perseguimento degli obiettivi strategici. </a:t>
            </a:r>
          </a:p>
        </p:txBody>
      </p:sp>
      <p:sp>
        <p:nvSpPr>
          <p:cNvPr id="5" name="AutoShape 2" descr="Is your ecological footprint causing excessive pressure on the planet's natural resources?&#10;">
            <a:extLst>
              <a:ext uri="{FF2B5EF4-FFF2-40B4-BE49-F238E27FC236}">
                <a16:creationId xmlns:a16="http://schemas.microsoft.com/office/drawing/2014/main" id="{9BD7FA61-A11D-DC9B-7149-054479A3C3B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876D0D32-AF30-FA8E-1B17-21B21C9EA2BD}"/>
              </a:ext>
            </a:extLst>
          </p:cNvPr>
          <p:cNvSpPr txBox="1"/>
          <p:nvPr/>
        </p:nvSpPr>
        <p:spPr>
          <a:xfrm>
            <a:off x="215660" y="34515"/>
            <a:ext cx="11976340" cy="369332"/>
          </a:xfrm>
          <a:prstGeom prst="rect">
            <a:avLst/>
          </a:prstGeom>
          <a:noFill/>
        </p:spPr>
        <p:txBody>
          <a:bodyPr wrap="square" rtlCol="0">
            <a:spAutoFit/>
          </a:bodyPr>
          <a:lstStyle/>
          <a:p>
            <a:r>
              <a:rPr lang="it-IT" b="1" dirty="0"/>
              <a:t>Gli spazi marittimi e le rotte commerciali</a:t>
            </a:r>
          </a:p>
        </p:txBody>
      </p:sp>
      <p:pic>
        <p:nvPicPr>
          <p:cNvPr id="3074" name="Picture 2" descr="BlueInvest EU : Due giorni di sviluppi chiave per la pianificazione dello  spazio marittimo - Economia del Mare">
            <a:extLst>
              <a:ext uri="{FF2B5EF4-FFF2-40B4-BE49-F238E27FC236}">
                <a16:creationId xmlns:a16="http://schemas.microsoft.com/office/drawing/2014/main" id="{4A445DBF-E066-A87B-E9B8-6BE616E949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6000" y="2748432"/>
            <a:ext cx="9900000" cy="3886073"/>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5761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A48D2-7D9C-4FD8-80E9-F01A2DB8D289}"/>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EB574FBE-758B-6465-D740-7DDD623B7675}"/>
              </a:ext>
            </a:extLst>
          </p:cNvPr>
          <p:cNvSpPr txBox="1"/>
          <p:nvPr/>
        </p:nvSpPr>
        <p:spPr>
          <a:xfrm>
            <a:off x="621792" y="950976"/>
            <a:ext cx="6684782" cy="5493812"/>
          </a:xfrm>
          <a:prstGeom prst="rect">
            <a:avLst/>
          </a:prstGeom>
          <a:noFill/>
        </p:spPr>
        <p:txBody>
          <a:bodyPr wrap="square" rtlCol="0">
            <a:spAutoFit/>
          </a:bodyPr>
          <a:lstStyle/>
          <a:p>
            <a:pPr algn="just"/>
            <a:r>
              <a:rPr lang="it-IT" sz="2700" i="0" dirty="0">
                <a:solidFill>
                  <a:srgbClr val="4B4B4B"/>
                </a:solidFill>
                <a:effectLst/>
              </a:rPr>
              <a:t>Nel Piano si fa riferimento nello specifico alle seguenti aree: </a:t>
            </a:r>
            <a:r>
              <a:rPr lang="it-IT" sz="2700" b="1" i="0" dirty="0">
                <a:solidFill>
                  <a:srgbClr val="4B4B4B"/>
                </a:solidFill>
                <a:effectLst/>
              </a:rPr>
              <a:t>acque territoriali, zona contigua, piattaforma continentale e zona economica esclusiva (ZEE)</a:t>
            </a:r>
            <a:r>
              <a:rPr lang="it-IT" sz="2700" i="0" dirty="0">
                <a:solidFill>
                  <a:srgbClr val="4B4B4B"/>
                </a:solidFill>
                <a:effectLst/>
              </a:rPr>
              <a:t>, nell’ambito delle quali vi è oggi l’esigenza di realizzare un regime giuridico adeguato al mutato quadro delle relazioni internazionali, alle sfide geopolitiche ed ai progressi della tecnica che dia piena applicazione alle pertinenti norme della </a:t>
            </a:r>
            <a:r>
              <a:rPr lang="it-IT" sz="2700" b="1" i="0" dirty="0">
                <a:solidFill>
                  <a:srgbClr val="4B4B4B"/>
                </a:solidFill>
                <a:effectLst/>
              </a:rPr>
              <a:t>Convenzione delle Nazioni Unite sul diritto del mare</a:t>
            </a:r>
            <a:r>
              <a:rPr lang="it-IT" sz="2700" i="0" dirty="0">
                <a:solidFill>
                  <a:srgbClr val="4B4B4B"/>
                </a:solidFill>
                <a:effectLst/>
              </a:rPr>
              <a:t> (</a:t>
            </a:r>
            <a:r>
              <a:rPr lang="it-IT" sz="2700" i="1" dirty="0">
                <a:solidFill>
                  <a:srgbClr val="4B4B4B"/>
                </a:solidFill>
                <a:effectLst/>
              </a:rPr>
              <a:t>United Nations convention on the </a:t>
            </a:r>
            <a:r>
              <a:rPr lang="it-IT" sz="2700" i="1" dirty="0" err="1">
                <a:solidFill>
                  <a:srgbClr val="4B4B4B"/>
                </a:solidFill>
                <a:effectLst/>
              </a:rPr>
              <a:t>law</a:t>
            </a:r>
            <a:r>
              <a:rPr lang="it-IT" sz="2700" i="1" dirty="0">
                <a:solidFill>
                  <a:srgbClr val="4B4B4B"/>
                </a:solidFill>
                <a:effectLst/>
              </a:rPr>
              <a:t> of the </a:t>
            </a:r>
            <a:r>
              <a:rPr lang="it-IT" sz="2700" i="1" dirty="0" err="1">
                <a:solidFill>
                  <a:srgbClr val="4B4B4B"/>
                </a:solidFill>
                <a:effectLst/>
              </a:rPr>
              <a:t>sea</a:t>
            </a:r>
            <a:r>
              <a:rPr lang="it-IT" sz="2700" i="1" dirty="0">
                <a:solidFill>
                  <a:srgbClr val="4B4B4B"/>
                </a:solidFill>
                <a:effectLst/>
              </a:rPr>
              <a:t> - UNCLOS</a:t>
            </a:r>
            <a:r>
              <a:rPr lang="it-IT" sz="2700" i="0" dirty="0">
                <a:solidFill>
                  <a:srgbClr val="4B4B4B"/>
                </a:solidFill>
                <a:effectLst/>
              </a:rPr>
              <a:t>) del 1998.</a:t>
            </a:r>
          </a:p>
        </p:txBody>
      </p:sp>
      <p:sp>
        <p:nvSpPr>
          <p:cNvPr id="5" name="AutoShape 2" descr="Is your ecological footprint causing excessive pressure on the planet's natural resources?&#10;">
            <a:extLst>
              <a:ext uri="{FF2B5EF4-FFF2-40B4-BE49-F238E27FC236}">
                <a16:creationId xmlns:a16="http://schemas.microsoft.com/office/drawing/2014/main" id="{F0AADD88-42BE-B564-416B-81463344C94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0D2BB85E-D5E4-BF4C-6068-0DC97E04253F}"/>
              </a:ext>
            </a:extLst>
          </p:cNvPr>
          <p:cNvSpPr txBox="1"/>
          <p:nvPr/>
        </p:nvSpPr>
        <p:spPr>
          <a:xfrm>
            <a:off x="215660" y="34515"/>
            <a:ext cx="11976340" cy="369332"/>
          </a:xfrm>
          <a:prstGeom prst="rect">
            <a:avLst/>
          </a:prstGeom>
          <a:noFill/>
        </p:spPr>
        <p:txBody>
          <a:bodyPr wrap="square" rtlCol="0">
            <a:spAutoFit/>
          </a:bodyPr>
          <a:lstStyle/>
          <a:p>
            <a:r>
              <a:rPr lang="it-IT" b="1" dirty="0"/>
              <a:t>Gli spazi marittimi e le rotte commerciali</a:t>
            </a:r>
          </a:p>
        </p:txBody>
      </p:sp>
      <p:pic>
        <p:nvPicPr>
          <p:cNvPr id="5122" name="Picture 2" descr="La convenzione delle Nazioni Unite sul diritto del mare - Aspetti tecnici">
            <a:extLst>
              <a:ext uri="{FF2B5EF4-FFF2-40B4-BE49-F238E27FC236}">
                <a16:creationId xmlns:a16="http://schemas.microsoft.com/office/drawing/2014/main" id="{90E60EE7-B454-80C2-D062-F7D91AD1E5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0" y="61912"/>
            <a:ext cx="4762500" cy="6734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34745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36AD0-7F52-FEA0-0C72-54A2EE927A9C}"/>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9C45B5FE-C658-9C7F-CECF-D4B3CB86543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18D07288-5808-53D1-DC1D-1F8FC38CD274}"/>
              </a:ext>
            </a:extLst>
          </p:cNvPr>
          <p:cNvSpPr txBox="1"/>
          <p:nvPr/>
        </p:nvSpPr>
        <p:spPr>
          <a:xfrm>
            <a:off x="215660" y="34515"/>
            <a:ext cx="11976340" cy="369332"/>
          </a:xfrm>
          <a:prstGeom prst="rect">
            <a:avLst/>
          </a:prstGeom>
          <a:noFill/>
        </p:spPr>
        <p:txBody>
          <a:bodyPr wrap="square" rtlCol="0">
            <a:spAutoFit/>
          </a:bodyPr>
          <a:lstStyle/>
          <a:p>
            <a:r>
              <a:rPr lang="it-IT" b="1" dirty="0"/>
              <a:t>Gli spazi marittimi e le rotte commerciali</a:t>
            </a:r>
          </a:p>
        </p:txBody>
      </p:sp>
      <p:pic>
        <p:nvPicPr>
          <p:cNvPr id="6146" name="Picture 2" descr="Convenzione ONU sul Diritto del Mare (UNCLOS): Guida Completa a Zone,  Navigazione e Geopolitica - Non Allineato">
            <a:extLst>
              <a:ext uri="{FF2B5EF4-FFF2-40B4-BE49-F238E27FC236}">
                <a16:creationId xmlns:a16="http://schemas.microsoft.com/office/drawing/2014/main" id="{0B127695-0607-03BF-BA61-42041FEA4A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6000" y="729919"/>
            <a:ext cx="9000000" cy="6004708"/>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3636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C0D0E-2F28-0FA2-6986-10C891597E47}"/>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C21D335A-44C4-DE71-1685-099640C85FB8}"/>
              </a:ext>
            </a:extLst>
          </p:cNvPr>
          <p:cNvSpPr txBox="1"/>
          <p:nvPr/>
        </p:nvSpPr>
        <p:spPr>
          <a:xfrm>
            <a:off x="621792" y="950976"/>
            <a:ext cx="10991088" cy="2169825"/>
          </a:xfrm>
          <a:prstGeom prst="rect">
            <a:avLst/>
          </a:prstGeom>
          <a:noFill/>
        </p:spPr>
        <p:txBody>
          <a:bodyPr wrap="square" rtlCol="0">
            <a:spAutoFit/>
          </a:bodyPr>
          <a:lstStyle/>
          <a:p>
            <a:pPr algn="just"/>
            <a:r>
              <a:rPr lang="it-IT" sz="2700" i="0" dirty="0">
                <a:solidFill>
                  <a:srgbClr val="4B4B4B"/>
                </a:solidFill>
                <a:effectLst/>
              </a:rPr>
              <a:t>A differenza del mare territoriale, che è costituito </a:t>
            </a:r>
            <a:r>
              <a:rPr lang="it-IT" sz="2700" i="1" dirty="0">
                <a:solidFill>
                  <a:srgbClr val="4B4B4B"/>
                </a:solidFill>
                <a:effectLst/>
              </a:rPr>
              <a:t>ipso iure</a:t>
            </a:r>
            <a:r>
              <a:rPr lang="it-IT" sz="2700" i="0" dirty="0">
                <a:solidFill>
                  <a:srgbClr val="4B4B4B"/>
                </a:solidFill>
                <a:effectLst/>
              </a:rPr>
              <a:t>, secondo la UNCLOS, la “zona contigua” deve essere formalmente proclamata dallo Stato costiero. A tal riguardo, il documento riporta che è intenzione dell’Italia procedere mediante un intervento normativo di definizione, anche spaziale, della “zona contigua” entro il 2024.</a:t>
            </a:r>
          </a:p>
        </p:txBody>
      </p:sp>
      <p:sp>
        <p:nvSpPr>
          <p:cNvPr id="5" name="AutoShape 2" descr="Is your ecological footprint causing excessive pressure on the planet's natural resources?&#10;">
            <a:extLst>
              <a:ext uri="{FF2B5EF4-FFF2-40B4-BE49-F238E27FC236}">
                <a16:creationId xmlns:a16="http://schemas.microsoft.com/office/drawing/2014/main" id="{EA2AA679-9A9D-C24D-FE09-7569D45A5A9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B94BDC94-9502-F24B-DD58-1CB078DBC9D6}"/>
              </a:ext>
            </a:extLst>
          </p:cNvPr>
          <p:cNvSpPr txBox="1"/>
          <p:nvPr/>
        </p:nvSpPr>
        <p:spPr>
          <a:xfrm>
            <a:off x="215660" y="34515"/>
            <a:ext cx="11976340" cy="369332"/>
          </a:xfrm>
          <a:prstGeom prst="rect">
            <a:avLst/>
          </a:prstGeom>
          <a:noFill/>
        </p:spPr>
        <p:txBody>
          <a:bodyPr wrap="square" rtlCol="0">
            <a:spAutoFit/>
          </a:bodyPr>
          <a:lstStyle/>
          <a:p>
            <a:r>
              <a:rPr lang="it-IT" b="1" dirty="0"/>
              <a:t>Gli spazi marittimi e le rotte commerciali</a:t>
            </a:r>
          </a:p>
        </p:txBody>
      </p:sp>
      <p:pic>
        <p:nvPicPr>
          <p:cNvPr id="4100" name="Picture 4" descr="Ocean Decade Mediterranean">
            <a:extLst>
              <a:ext uri="{FF2B5EF4-FFF2-40B4-BE49-F238E27FC236}">
                <a16:creationId xmlns:a16="http://schemas.microsoft.com/office/drawing/2014/main" id="{A08F23FC-6FD4-0A13-84D1-4C375A24FE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6000" y="3120801"/>
            <a:ext cx="7380000" cy="369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0222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302EF-A1DD-F35E-E305-B27BB3A9E759}"/>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94797762-157F-65C5-C244-DB4135399D50}"/>
              </a:ext>
            </a:extLst>
          </p:cNvPr>
          <p:cNvSpPr txBox="1"/>
          <p:nvPr/>
        </p:nvSpPr>
        <p:spPr>
          <a:xfrm>
            <a:off x="621792" y="692190"/>
            <a:ext cx="7150608" cy="5909310"/>
          </a:xfrm>
          <a:prstGeom prst="rect">
            <a:avLst/>
          </a:prstGeom>
          <a:noFill/>
        </p:spPr>
        <p:txBody>
          <a:bodyPr wrap="square" rtlCol="0">
            <a:spAutoFit/>
          </a:bodyPr>
          <a:lstStyle/>
          <a:p>
            <a:pPr algn="just"/>
            <a:r>
              <a:rPr lang="it-IT" sz="2700" i="0" dirty="0">
                <a:solidFill>
                  <a:srgbClr val="4B4B4B"/>
                </a:solidFill>
                <a:effectLst/>
              </a:rPr>
              <a:t>Inoltre, in attuazione della legge 14 giugno 2021, n. 9110, con la quale è autorizzata l’istituzione di una “zona economica esclusiva” (ZEE), è prevista l’istituzione anche parzialmente della ZEE entro il 2024. Tenuto conto della conformazione geografica del Mediterraneo, i limiti della ZEE italiana non potranno estendersi fino alle 200 miglia dalle linee di base come indicato dalla UNCLOS (art. 57), ma richiederanno, prioritariamente e in conformità con la legge n. 91 del 2021, una delimitazione concordata dei suoi limiti esterni sulla base di accordi con gli Stati il cui territorio è adiacente a quello italiano o lo fronteggia. </a:t>
            </a:r>
          </a:p>
        </p:txBody>
      </p:sp>
      <p:sp>
        <p:nvSpPr>
          <p:cNvPr id="5" name="AutoShape 2" descr="Is your ecological footprint causing excessive pressure on the planet's natural resources?&#10;">
            <a:extLst>
              <a:ext uri="{FF2B5EF4-FFF2-40B4-BE49-F238E27FC236}">
                <a16:creationId xmlns:a16="http://schemas.microsoft.com/office/drawing/2014/main" id="{A71A4206-01B2-D6C7-A99B-0203F54E93A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858BC2D3-917C-7D72-309A-943448B71B62}"/>
              </a:ext>
            </a:extLst>
          </p:cNvPr>
          <p:cNvSpPr txBox="1"/>
          <p:nvPr/>
        </p:nvSpPr>
        <p:spPr>
          <a:xfrm>
            <a:off x="215660" y="34515"/>
            <a:ext cx="11976340" cy="369332"/>
          </a:xfrm>
          <a:prstGeom prst="rect">
            <a:avLst/>
          </a:prstGeom>
          <a:noFill/>
        </p:spPr>
        <p:txBody>
          <a:bodyPr wrap="square" rtlCol="0">
            <a:spAutoFit/>
          </a:bodyPr>
          <a:lstStyle/>
          <a:p>
            <a:r>
              <a:rPr lang="it-IT" b="1" dirty="0"/>
              <a:t>Gli spazi marittimi e le rotte commerciali</a:t>
            </a:r>
          </a:p>
        </p:txBody>
      </p:sp>
      <p:pic>
        <p:nvPicPr>
          <p:cNvPr id="7" name="Immagine 6" descr="Immagine che contiene mappa, atlante, testo&#10;&#10;Il contenuto generato dall'IA potrebbe non essere corretto.">
            <a:extLst>
              <a:ext uri="{FF2B5EF4-FFF2-40B4-BE49-F238E27FC236}">
                <a16:creationId xmlns:a16="http://schemas.microsoft.com/office/drawing/2014/main" id="{FF42FFA8-5FF0-4A9A-7C31-D4EBE05CFE34}"/>
              </a:ext>
            </a:extLst>
          </p:cNvPr>
          <p:cNvPicPr>
            <a:picLocks noChangeAspect="1"/>
          </p:cNvPicPr>
          <p:nvPr/>
        </p:nvPicPr>
        <p:blipFill>
          <a:blip r:embed="rId2">
            <a:extLst>
              <a:ext uri="{28A0092B-C50C-407E-A947-70E740481C1C}">
                <a14:useLocalDpi xmlns:a14="http://schemas.microsoft.com/office/drawing/2010/main" val="0"/>
              </a:ext>
            </a:extLst>
          </a:blip>
          <a:srcRect l="16845" r="36167"/>
          <a:stretch/>
        </p:blipFill>
        <p:spPr>
          <a:xfrm>
            <a:off x="7772400" y="940470"/>
            <a:ext cx="4320000" cy="5281860"/>
          </a:xfrm>
          <a:prstGeom prst="rect">
            <a:avLst/>
          </a:prstGeom>
          <a:ln w="3175">
            <a:solidFill>
              <a:schemeClr val="tx1"/>
            </a:solidFill>
          </a:ln>
        </p:spPr>
      </p:pic>
    </p:spTree>
    <p:extLst>
      <p:ext uri="{BB962C8B-B14F-4D97-AF65-F5344CB8AC3E}">
        <p14:creationId xmlns:p14="http://schemas.microsoft.com/office/powerpoint/2010/main" val="21695990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7E5A0-6007-EFCF-233D-6585305C7BDC}"/>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71DEE736-AA8E-B2F7-AE0E-3239F555650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57C3EEEB-805A-3121-653C-D09F05C8FCEA}"/>
              </a:ext>
            </a:extLst>
          </p:cNvPr>
          <p:cNvSpPr txBox="1"/>
          <p:nvPr/>
        </p:nvSpPr>
        <p:spPr>
          <a:xfrm>
            <a:off x="215660" y="34515"/>
            <a:ext cx="11976340" cy="369332"/>
          </a:xfrm>
          <a:prstGeom prst="rect">
            <a:avLst/>
          </a:prstGeom>
          <a:noFill/>
        </p:spPr>
        <p:txBody>
          <a:bodyPr wrap="square" rtlCol="0">
            <a:spAutoFit/>
          </a:bodyPr>
          <a:lstStyle/>
          <a:p>
            <a:r>
              <a:rPr lang="it-IT" b="1" dirty="0"/>
              <a:t>Gli spazi marittimi e le rotte commerciali</a:t>
            </a:r>
          </a:p>
        </p:txBody>
      </p:sp>
      <p:pic>
        <p:nvPicPr>
          <p:cNvPr id="7170" name="Picture 2" descr="La Zona Economica Esclusiva è legge: si rafforza la marittimità italiana –  Analisi Difesa">
            <a:extLst>
              <a:ext uri="{FF2B5EF4-FFF2-40B4-BE49-F238E27FC236}">
                <a16:creationId xmlns:a16="http://schemas.microsoft.com/office/drawing/2014/main" id="{8146CE6C-406D-9811-8A38-96508F51E6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6000" y="464315"/>
            <a:ext cx="9000000" cy="6359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7397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47776-A3FE-DF27-069D-70AB5DE79D5A}"/>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36C1E917-B9A1-1037-CE4B-83DA0316673E}"/>
              </a:ext>
            </a:extLst>
          </p:cNvPr>
          <p:cNvSpPr txBox="1"/>
          <p:nvPr/>
        </p:nvSpPr>
        <p:spPr>
          <a:xfrm>
            <a:off x="621792" y="950976"/>
            <a:ext cx="7348416" cy="4247317"/>
          </a:xfrm>
          <a:prstGeom prst="rect">
            <a:avLst/>
          </a:prstGeom>
          <a:noFill/>
        </p:spPr>
        <p:txBody>
          <a:bodyPr wrap="square" rtlCol="0">
            <a:spAutoFit/>
          </a:bodyPr>
          <a:lstStyle/>
          <a:p>
            <a:pPr algn="just"/>
            <a:r>
              <a:rPr lang="it-IT" sz="2700" i="0" dirty="0">
                <a:solidFill>
                  <a:srgbClr val="4B4B4B"/>
                </a:solidFill>
                <a:effectLst/>
              </a:rPr>
              <a:t>Le rotte marittime e commerciali sono di interesse strategico nazionale e costituiscono vere e proprie infrastrutture su cui si innestano interessi primari dello Stato. Dai servizi di trasporto via mare dipendono sia gli approvvigionamenti energetici nazionali, sia la logistica a servizio della seconda manifattura industriale europea. A livello locale, invece, da questo genere di servizi dipende una larga parte delle attività turistiche costiere e sulle isole.</a:t>
            </a:r>
          </a:p>
        </p:txBody>
      </p:sp>
      <p:sp>
        <p:nvSpPr>
          <p:cNvPr id="5" name="AutoShape 2" descr="Is your ecological footprint causing excessive pressure on the planet's natural resources?&#10;">
            <a:extLst>
              <a:ext uri="{FF2B5EF4-FFF2-40B4-BE49-F238E27FC236}">
                <a16:creationId xmlns:a16="http://schemas.microsoft.com/office/drawing/2014/main" id="{D328600E-A111-6C96-DAED-8D9DBB3BEC1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7192A606-4352-05F4-8D5E-21E5FC2ED86A}"/>
              </a:ext>
            </a:extLst>
          </p:cNvPr>
          <p:cNvSpPr txBox="1"/>
          <p:nvPr/>
        </p:nvSpPr>
        <p:spPr>
          <a:xfrm>
            <a:off x="215660" y="34515"/>
            <a:ext cx="11976340" cy="369332"/>
          </a:xfrm>
          <a:prstGeom prst="rect">
            <a:avLst/>
          </a:prstGeom>
          <a:noFill/>
        </p:spPr>
        <p:txBody>
          <a:bodyPr wrap="square" rtlCol="0">
            <a:spAutoFit/>
          </a:bodyPr>
          <a:lstStyle/>
          <a:p>
            <a:r>
              <a:rPr lang="it-IT" b="1" dirty="0"/>
              <a:t>Gli spazi marittimi e le rotte commerciali</a:t>
            </a:r>
          </a:p>
        </p:txBody>
      </p:sp>
      <p:pic>
        <p:nvPicPr>
          <p:cNvPr id="8196" name="Picture 4" descr="VIDEO - Autostrade del Mare: nuove rotte, turismo, svolta ecologica e  apertura alle famiglie. Ultimo miglio: asse con Pireo e Israele per la  'Grande Cina'">
            <a:extLst>
              <a:ext uri="{FF2B5EF4-FFF2-40B4-BE49-F238E27FC236}">
                <a16:creationId xmlns:a16="http://schemas.microsoft.com/office/drawing/2014/main" id="{46D666CC-2FDA-3B17-E592-5DF29684AB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0208" y="1381574"/>
            <a:ext cx="3600000" cy="342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3211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5C2E8-8487-8F44-48D8-6460C0BAC0EA}"/>
            </a:ext>
          </a:extLst>
        </p:cNvPr>
        <p:cNvGrpSpPr/>
        <p:nvPr/>
      </p:nvGrpSpPr>
      <p:grpSpPr>
        <a:xfrm>
          <a:off x="0" y="0"/>
          <a:ext cx="0" cy="0"/>
          <a:chOff x="0" y="0"/>
          <a:chExt cx="0" cy="0"/>
        </a:xfrm>
      </p:grpSpPr>
      <p:pic>
        <p:nvPicPr>
          <p:cNvPr id="9218" name="Picture 2" descr="Il trasporto navale nel Mediterraneo e il ruolo dell'Italia - HuffPost  Italia">
            <a:extLst>
              <a:ext uri="{FF2B5EF4-FFF2-40B4-BE49-F238E27FC236}">
                <a16:creationId xmlns:a16="http://schemas.microsoft.com/office/drawing/2014/main" id="{6CBE8B4B-F137-61DD-4AEF-0327DC3E2F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1789" y="553016"/>
            <a:ext cx="5760000" cy="6061049"/>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A9279F06-4399-AA89-3FA2-BC19D908740F}"/>
              </a:ext>
            </a:extLst>
          </p:cNvPr>
          <p:cNvSpPr txBox="1"/>
          <p:nvPr/>
        </p:nvSpPr>
        <p:spPr>
          <a:xfrm>
            <a:off x="621792" y="950976"/>
            <a:ext cx="5709997" cy="5663089"/>
          </a:xfrm>
          <a:prstGeom prst="rect">
            <a:avLst/>
          </a:prstGeom>
          <a:noFill/>
        </p:spPr>
        <p:txBody>
          <a:bodyPr wrap="square" rtlCol="0">
            <a:spAutoFit/>
          </a:bodyPr>
          <a:lstStyle/>
          <a:p>
            <a:pPr algn="just"/>
            <a:r>
              <a:rPr lang="it-IT" sz="2700" i="0" dirty="0">
                <a:solidFill>
                  <a:srgbClr val="4B4B4B"/>
                </a:solidFill>
                <a:effectLst/>
              </a:rPr>
              <a:t>Il Piano colloca il trasporto marittimo inserito in un sistema che dovrà:</a:t>
            </a:r>
          </a:p>
          <a:p>
            <a:pPr marL="457200" indent="-457200">
              <a:buFont typeface="Wingdings" panose="05000000000000000000" pitchFamily="2" charset="2"/>
              <a:buChar char="ü"/>
            </a:pPr>
            <a:r>
              <a:rPr lang="it-IT" sz="2200" i="0" dirty="0">
                <a:solidFill>
                  <a:srgbClr val="4B4B4B"/>
                </a:solidFill>
                <a:effectLst/>
              </a:rPr>
              <a:t>tenere conto della transizione energetica e del suo impatto sul costo del trasporto delle merci e delle persone;</a:t>
            </a:r>
          </a:p>
          <a:p>
            <a:pPr marL="457200" indent="-457200">
              <a:buFont typeface="Wingdings" panose="05000000000000000000" pitchFamily="2" charset="2"/>
              <a:buChar char="ü"/>
            </a:pPr>
            <a:r>
              <a:rPr lang="it-IT" sz="2200" i="0" dirty="0">
                <a:solidFill>
                  <a:srgbClr val="4B4B4B"/>
                </a:solidFill>
                <a:effectLst/>
              </a:rPr>
              <a:t>essere ben raccordato ai sistemi di trasporto europei ed internazionali, in particolare ai progetti di vicinato Mediterraneo e delle interconnessioni intra-regionali europee;</a:t>
            </a:r>
          </a:p>
          <a:p>
            <a:pPr marL="457200" indent="-457200">
              <a:buFont typeface="Wingdings" panose="05000000000000000000" pitchFamily="2" charset="2"/>
              <a:buChar char="ü"/>
            </a:pPr>
            <a:r>
              <a:rPr lang="it-IT" sz="2200" i="0" dirty="0">
                <a:solidFill>
                  <a:srgbClr val="4B4B4B"/>
                </a:solidFill>
                <a:effectLst/>
              </a:rPr>
              <a:t>essere inteso nella sua accezione integrata (verticalmente) da e verso le altre modalità del transito, deposito e trasporto delle merci, laddove tale modello di business abbia consolidato i traffici e favorito gli investimenti.</a:t>
            </a:r>
          </a:p>
        </p:txBody>
      </p:sp>
      <p:sp>
        <p:nvSpPr>
          <p:cNvPr id="5" name="AutoShape 2" descr="Is your ecological footprint causing excessive pressure on the planet's natural resources?&#10;">
            <a:extLst>
              <a:ext uri="{FF2B5EF4-FFF2-40B4-BE49-F238E27FC236}">
                <a16:creationId xmlns:a16="http://schemas.microsoft.com/office/drawing/2014/main" id="{86621317-6CA0-5BD7-4890-7E6A18AC75C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3D8EC9D7-0D4A-89FB-39C6-265E18599096}"/>
              </a:ext>
            </a:extLst>
          </p:cNvPr>
          <p:cNvSpPr txBox="1"/>
          <p:nvPr/>
        </p:nvSpPr>
        <p:spPr>
          <a:xfrm>
            <a:off x="215660" y="62998"/>
            <a:ext cx="11976340" cy="369332"/>
          </a:xfrm>
          <a:prstGeom prst="rect">
            <a:avLst/>
          </a:prstGeom>
          <a:noFill/>
        </p:spPr>
        <p:txBody>
          <a:bodyPr wrap="square" rtlCol="0">
            <a:spAutoFit/>
          </a:bodyPr>
          <a:lstStyle/>
          <a:p>
            <a:r>
              <a:rPr lang="it-IT" b="1" dirty="0"/>
              <a:t>Gli spazi marittimi e le rotte commerciali</a:t>
            </a:r>
          </a:p>
        </p:txBody>
      </p:sp>
    </p:spTree>
    <p:extLst>
      <p:ext uri="{BB962C8B-B14F-4D97-AF65-F5344CB8AC3E}">
        <p14:creationId xmlns:p14="http://schemas.microsoft.com/office/powerpoint/2010/main" val="2335319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21C33-11BB-0C63-BAD2-BAEB837A98DC}"/>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17116CF8-A4B9-21F1-2A50-CB3165751E6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6" name="Immagine 5" descr="Immagine che contiene testo, schermata, logo, Marchio&#10;&#10;Il contenuto generato dall'IA potrebbe non essere corretto.">
            <a:extLst>
              <a:ext uri="{FF2B5EF4-FFF2-40B4-BE49-F238E27FC236}">
                <a16:creationId xmlns:a16="http://schemas.microsoft.com/office/drawing/2014/main" id="{A36C9C38-3FA9-3943-F472-B8B17B9EF6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000" y="391500"/>
            <a:ext cx="10800000" cy="6075000"/>
          </a:xfrm>
          <a:prstGeom prst="rect">
            <a:avLst/>
          </a:prstGeom>
        </p:spPr>
      </p:pic>
    </p:spTree>
    <p:extLst>
      <p:ext uri="{BB962C8B-B14F-4D97-AF65-F5344CB8AC3E}">
        <p14:creationId xmlns:p14="http://schemas.microsoft.com/office/powerpoint/2010/main" val="34875347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3BD91D-A163-9F59-79F6-6348B7FC2E11}"/>
            </a:ext>
          </a:extLst>
        </p:cNvPr>
        <p:cNvGrpSpPr/>
        <p:nvPr/>
      </p:nvGrpSpPr>
      <p:grpSpPr>
        <a:xfrm>
          <a:off x="0" y="0"/>
          <a:ext cx="0" cy="0"/>
          <a:chOff x="0" y="0"/>
          <a:chExt cx="0" cy="0"/>
        </a:xfrm>
      </p:grpSpPr>
      <p:pic>
        <p:nvPicPr>
          <p:cNvPr id="11268" name="Picture 4" descr="Nel 2024 le crociere in Italia supereranno i 13 milioni di passeggeri -  Shipping Italy">
            <a:extLst>
              <a:ext uri="{FF2B5EF4-FFF2-40B4-BE49-F238E27FC236}">
                <a16:creationId xmlns:a16="http://schemas.microsoft.com/office/drawing/2014/main" id="{5AB16F8D-C2A1-37E0-075D-0493BF0FB9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2880" y="2966956"/>
            <a:ext cx="8280000" cy="3816505"/>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A3EDD46C-35B1-F34C-9EB6-53FEED35B70C}"/>
              </a:ext>
            </a:extLst>
          </p:cNvPr>
          <p:cNvSpPr txBox="1"/>
          <p:nvPr/>
        </p:nvSpPr>
        <p:spPr>
          <a:xfrm>
            <a:off x="621792" y="718064"/>
            <a:ext cx="10991088" cy="2585323"/>
          </a:xfrm>
          <a:prstGeom prst="rect">
            <a:avLst/>
          </a:prstGeom>
          <a:noFill/>
        </p:spPr>
        <p:txBody>
          <a:bodyPr wrap="square" rtlCol="0">
            <a:spAutoFit/>
          </a:bodyPr>
          <a:lstStyle/>
          <a:p>
            <a:pPr algn="just"/>
            <a:r>
              <a:rPr lang="it-IT" sz="2700" i="0" dirty="0">
                <a:solidFill>
                  <a:srgbClr val="4B4B4B"/>
                </a:solidFill>
                <a:effectLst/>
              </a:rPr>
              <a:t>Per quanto riguarda il traffico passeggeri e merci con le isole maggiori, i servizi di collegamento di linea con le isole maggiori costituiscono il presupposto per garantire la “continuità territoriale”. Sulle rotte nazionali ed internazionali sono attivi più di 130 servizi A/R che generano oltre 570 partenze settimanali con oltre 1,33 milioni di metri lineari di capacità di stiva netta a settimana.</a:t>
            </a:r>
          </a:p>
        </p:txBody>
      </p:sp>
      <p:sp>
        <p:nvSpPr>
          <p:cNvPr id="5" name="AutoShape 2" descr="Is your ecological footprint causing excessive pressure on the planet's natural resources?&#10;">
            <a:extLst>
              <a:ext uri="{FF2B5EF4-FFF2-40B4-BE49-F238E27FC236}">
                <a16:creationId xmlns:a16="http://schemas.microsoft.com/office/drawing/2014/main" id="{956CD669-0594-2C53-C3FB-25F425D97B7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50BEDE73-769E-765A-832F-F7790AA7E6AD}"/>
              </a:ext>
            </a:extLst>
          </p:cNvPr>
          <p:cNvSpPr txBox="1"/>
          <p:nvPr/>
        </p:nvSpPr>
        <p:spPr>
          <a:xfrm>
            <a:off x="215660" y="34515"/>
            <a:ext cx="11976340" cy="369332"/>
          </a:xfrm>
          <a:prstGeom prst="rect">
            <a:avLst/>
          </a:prstGeom>
          <a:noFill/>
        </p:spPr>
        <p:txBody>
          <a:bodyPr wrap="square" rtlCol="0">
            <a:spAutoFit/>
          </a:bodyPr>
          <a:lstStyle/>
          <a:p>
            <a:r>
              <a:rPr lang="it-IT" b="1" dirty="0"/>
              <a:t>Gli spazi marittimi e le rotte commerciali</a:t>
            </a:r>
          </a:p>
        </p:txBody>
      </p:sp>
    </p:spTree>
    <p:extLst>
      <p:ext uri="{BB962C8B-B14F-4D97-AF65-F5344CB8AC3E}">
        <p14:creationId xmlns:p14="http://schemas.microsoft.com/office/powerpoint/2010/main" val="38957406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5CA4B-A63F-4A9B-5E21-FE26E9FABB3A}"/>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F233AA20-B584-0A2B-1F07-2E5C403B73E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E9D13A34-A59A-0B82-F4B1-5D31D9A94FC2}"/>
              </a:ext>
            </a:extLst>
          </p:cNvPr>
          <p:cNvSpPr txBox="1"/>
          <p:nvPr/>
        </p:nvSpPr>
        <p:spPr>
          <a:xfrm>
            <a:off x="215660" y="34515"/>
            <a:ext cx="11976340" cy="369332"/>
          </a:xfrm>
          <a:prstGeom prst="rect">
            <a:avLst/>
          </a:prstGeom>
          <a:noFill/>
        </p:spPr>
        <p:txBody>
          <a:bodyPr wrap="square" rtlCol="0">
            <a:spAutoFit/>
          </a:bodyPr>
          <a:lstStyle/>
          <a:p>
            <a:r>
              <a:rPr lang="it-IT" b="1" dirty="0"/>
              <a:t>Gli spazi marittimi e le rotte commerciali</a:t>
            </a:r>
          </a:p>
        </p:txBody>
      </p:sp>
      <p:pic>
        <p:nvPicPr>
          <p:cNvPr id="10242" name="Picture 2" descr="L'impatto del lockdown sui traffici marittimi in Italia si vede anche dallo  spazio - Shipping Italy">
            <a:extLst>
              <a:ext uri="{FF2B5EF4-FFF2-40B4-BE49-F238E27FC236}">
                <a16:creationId xmlns:a16="http://schemas.microsoft.com/office/drawing/2014/main" id="{96B18F82-22CA-2879-11C7-A37FD8F434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000" y="849089"/>
            <a:ext cx="11520000" cy="5464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9933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B70AC-2923-558D-C454-011DCDD9E4FF}"/>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7868D958-AA96-D5F6-35D4-9498D4AC82C3}"/>
              </a:ext>
            </a:extLst>
          </p:cNvPr>
          <p:cNvSpPr txBox="1"/>
          <p:nvPr/>
        </p:nvSpPr>
        <p:spPr>
          <a:xfrm>
            <a:off x="621792" y="916470"/>
            <a:ext cx="6969452" cy="2585323"/>
          </a:xfrm>
          <a:prstGeom prst="rect">
            <a:avLst/>
          </a:prstGeom>
          <a:noFill/>
        </p:spPr>
        <p:txBody>
          <a:bodyPr wrap="square" rtlCol="0">
            <a:spAutoFit/>
          </a:bodyPr>
          <a:lstStyle/>
          <a:p>
            <a:pPr algn="just"/>
            <a:r>
              <a:rPr lang="it-IT" sz="2700" dirty="0">
                <a:solidFill>
                  <a:srgbClr val="4B4B4B"/>
                </a:solidFill>
              </a:rPr>
              <a:t>Sulle isole minori italiane, distribuite in sette Regioni (Liguria, Toscana, Lazio, Campania, Puglia, Sicilia e Sardegna), vivono stabilmente circa 220.000 residenti. Da ciò l’esigenza di assicurare la “continuità territoriale” alle popolazioni isolane.</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B0F8FF80-E788-3898-7F52-0F22CEBC834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3B7A765F-2D1A-80BA-4359-11864D7A4A6C}"/>
              </a:ext>
            </a:extLst>
          </p:cNvPr>
          <p:cNvSpPr txBox="1"/>
          <p:nvPr/>
        </p:nvSpPr>
        <p:spPr>
          <a:xfrm>
            <a:off x="215660" y="0"/>
            <a:ext cx="11976340" cy="369332"/>
          </a:xfrm>
          <a:prstGeom prst="rect">
            <a:avLst/>
          </a:prstGeom>
          <a:noFill/>
        </p:spPr>
        <p:txBody>
          <a:bodyPr wrap="square" rtlCol="0">
            <a:spAutoFit/>
          </a:bodyPr>
          <a:lstStyle/>
          <a:p>
            <a:r>
              <a:rPr lang="it-IT" b="1" dirty="0"/>
              <a:t>Gli spazi marittimi e le rotte commerciali</a:t>
            </a:r>
          </a:p>
        </p:txBody>
      </p:sp>
      <p:sp>
        <p:nvSpPr>
          <p:cNvPr id="2" name="CasellaDiTesto 1">
            <a:extLst>
              <a:ext uri="{FF2B5EF4-FFF2-40B4-BE49-F238E27FC236}">
                <a16:creationId xmlns:a16="http://schemas.microsoft.com/office/drawing/2014/main" id="{37B9F336-5263-F938-2B56-7D7AA6E65EEF}"/>
              </a:ext>
            </a:extLst>
          </p:cNvPr>
          <p:cNvSpPr txBox="1"/>
          <p:nvPr/>
        </p:nvSpPr>
        <p:spPr>
          <a:xfrm>
            <a:off x="621793" y="3386907"/>
            <a:ext cx="6969452" cy="3000821"/>
          </a:xfrm>
          <a:prstGeom prst="rect">
            <a:avLst/>
          </a:prstGeom>
          <a:noFill/>
        </p:spPr>
        <p:txBody>
          <a:bodyPr wrap="square" rtlCol="0">
            <a:spAutoFit/>
          </a:bodyPr>
          <a:lstStyle/>
          <a:p>
            <a:pPr algn="just"/>
            <a:r>
              <a:rPr lang="it-IT" sz="2700" dirty="0">
                <a:solidFill>
                  <a:srgbClr val="4B4B4B"/>
                </a:solidFill>
              </a:rPr>
              <a:t>Appare, pertanto, necessario prevedere una ricognizione complessiva, in ordine di priorità, degli interventi infrastrutturali da realizzare nei punti di approdo. Saranno importanti, altresì, i risultati del monitoraggio puntuale dei servizi da e per le isole, avviato dal Ministero delle infrastrutture e dei trasporti. </a:t>
            </a:r>
            <a:endParaRPr lang="it-IT" sz="2700" i="0" dirty="0">
              <a:solidFill>
                <a:srgbClr val="4B4B4B"/>
              </a:solidFill>
              <a:effectLst/>
            </a:endParaRPr>
          </a:p>
        </p:txBody>
      </p:sp>
      <p:pic>
        <p:nvPicPr>
          <p:cNvPr id="6" name="Picture 2" descr="isole minori | L'ippocampo">
            <a:extLst>
              <a:ext uri="{FF2B5EF4-FFF2-40B4-BE49-F238E27FC236}">
                <a16:creationId xmlns:a16="http://schemas.microsoft.com/office/drawing/2014/main" id="{922D69D4-086F-E1D0-1B78-B275150DC5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0207" y="1101911"/>
            <a:ext cx="3960000" cy="483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41095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F0B86-EC9C-6973-A511-F19419487F4B}"/>
            </a:ext>
          </a:extLst>
        </p:cNvPr>
        <p:cNvGrpSpPr/>
        <p:nvPr/>
      </p:nvGrpSpPr>
      <p:grpSpPr>
        <a:xfrm>
          <a:off x="0" y="0"/>
          <a:ext cx="0" cy="0"/>
          <a:chOff x="0" y="0"/>
          <a:chExt cx="0" cy="0"/>
        </a:xfrm>
      </p:grpSpPr>
      <p:pic>
        <p:nvPicPr>
          <p:cNvPr id="2054" name="Picture 6" descr="Banda ultralarga, al via la gara per le isole minori - CorCom">
            <a:extLst>
              <a:ext uri="{FF2B5EF4-FFF2-40B4-BE49-F238E27FC236}">
                <a16:creationId xmlns:a16="http://schemas.microsoft.com/office/drawing/2014/main" id="{2174C63A-DF5A-3C5E-E8FD-1C762265786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516"/>
          <a:stretch>
            <a:fillRect/>
          </a:stretch>
        </p:blipFill>
        <p:spPr bwMode="auto">
          <a:xfrm>
            <a:off x="0" y="86260"/>
            <a:ext cx="12192000" cy="6685472"/>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2" descr="Is your ecological footprint causing excessive pressure on the planet's natural resources?&#10;">
            <a:extLst>
              <a:ext uri="{FF2B5EF4-FFF2-40B4-BE49-F238E27FC236}">
                <a16:creationId xmlns:a16="http://schemas.microsoft.com/office/drawing/2014/main" id="{3F702917-99D0-C681-5DD3-047F630DF70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val="34321348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172BA-94F0-3904-10F6-C51AD4D50BC9}"/>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7A328104-36D0-FB87-2301-7E8BC77B6E19}"/>
              </a:ext>
            </a:extLst>
          </p:cNvPr>
          <p:cNvSpPr txBox="1"/>
          <p:nvPr/>
        </p:nvSpPr>
        <p:spPr>
          <a:xfrm>
            <a:off x="621791" y="916470"/>
            <a:ext cx="10948415" cy="1754326"/>
          </a:xfrm>
          <a:prstGeom prst="rect">
            <a:avLst/>
          </a:prstGeom>
          <a:noFill/>
        </p:spPr>
        <p:txBody>
          <a:bodyPr wrap="square" rtlCol="0">
            <a:spAutoFit/>
          </a:bodyPr>
          <a:lstStyle/>
          <a:p>
            <a:pPr algn="just"/>
            <a:r>
              <a:rPr lang="it-IT" sz="2700" dirty="0">
                <a:solidFill>
                  <a:srgbClr val="4B4B4B"/>
                </a:solidFill>
              </a:rPr>
              <a:t>Il traffico delle Autostrade del Mare (</a:t>
            </a:r>
            <a:r>
              <a:rPr lang="it-IT" sz="2700" dirty="0" err="1">
                <a:solidFill>
                  <a:srgbClr val="4B4B4B"/>
                </a:solidFill>
              </a:rPr>
              <a:t>AdM</a:t>
            </a:r>
            <a:r>
              <a:rPr lang="it-IT" sz="2700" dirty="0">
                <a:solidFill>
                  <a:srgbClr val="4B4B4B"/>
                </a:solidFill>
              </a:rPr>
              <a:t>) risulta il segmento del trasporto marittimo che ha registrato in Italia le migliori performance nei cinque anni </a:t>
            </a:r>
            <a:r>
              <a:rPr lang="it-IT" sz="2700" dirty="0" err="1">
                <a:solidFill>
                  <a:srgbClr val="4B4B4B"/>
                </a:solidFill>
              </a:rPr>
              <a:t>pre</a:t>
            </a:r>
            <a:r>
              <a:rPr lang="it-IT" sz="2700" dirty="0">
                <a:solidFill>
                  <a:srgbClr val="4B4B4B"/>
                </a:solidFill>
              </a:rPr>
              <a:t>-pandemici. L’Italia è leader nell’UE per merce movimentata con un </a:t>
            </a:r>
            <a:r>
              <a:rPr lang="it-IT" sz="2700" i="1" dirty="0">
                <a:solidFill>
                  <a:srgbClr val="4B4B4B"/>
                </a:solidFill>
              </a:rPr>
              <a:t>market share</a:t>
            </a:r>
            <a:r>
              <a:rPr lang="it-IT" sz="2700" dirty="0">
                <a:solidFill>
                  <a:srgbClr val="4B4B4B"/>
                </a:solidFill>
              </a:rPr>
              <a:t> del 24,5% del totale UE.</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AE79C342-AD98-B33E-0571-964181CE9F0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7E616CF4-231D-F36E-4DCB-627DA4AF35C6}"/>
              </a:ext>
            </a:extLst>
          </p:cNvPr>
          <p:cNvSpPr txBox="1"/>
          <p:nvPr/>
        </p:nvSpPr>
        <p:spPr>
          <a:xfrm>
            <a:off x="215660" y="0"/>
            <a:ext cx="11976340" cy="369332"/>
          </a:xfrm>
          <a:prstGeom prst="rect">
            <a:avLst/>
          </a:prstGeom>
          <a:noFill/>
        </p:spPr>
        <p:txBody>
          <a:bodyPr wrap="square" rtlCol="0">
            <a:spAutoFit/>
          </a:bodyPr>
          <a:lstStyle/>
          <a:p>
            <a:r>
              <a:rPr lang="it-IT" b="1" dirty="0"/>
              <a:t>Gli spazi marittimi e le rotte commerciali</a:t>
            </a:r>
          </a:p>
        </p:txBody>
      </p:sp>
      <p:pic>
        <p:nvPicPr>
          <p:cNvPr id="3074" name="Picture 2" descr="Autostrade del mare | Ministero delle infrastrutture e dei trasporti">
            <a:extLst>
              <a:ext uri="{FF2B5EF4-FFF2-40B4-BE49-F238E27FC236}">
                <a16:creationId xmlns:a16="http://schemas.microsoft.com/office/drawing/2014/main" id="{814EED65-A166-BDC1-B4A7-9C3ABCB00C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998" y="2670796"/>
            <a:ext cx="7200000" cy="405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46772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E9E80-4E72-1DB3-F164-693080B1B2CF}"/>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A500F5A3-7834-57A9-F11D-6F3A3C01738A}"/>
              </a:ext>
            </a:extLst>
          </p:cNvPr>
          <p:cNvSpPr txBox="1"/>
          <p:nvPr/>
        </p:nvSpPr>
        <p:spPr>
          <a:xfrm>
            <a:off x="1392789" y="1360691"/>
            <a:ext cx="4155627" cy="3831818"/>
          </a:xfrm>
          <a:prstGeom prst="rect">
            <a:avLst/>
          </a:prstGeom>
          <a:noFill/>
        </p:spPr>
        <p:txBody>
          <a:bodyPr wrap="square" rtlCol="0">
            <a:spAutoFit/>
          </a:bodyPr>
          <a:lstStyle/>
          <a:p>
            <a:pPr algn="r"/>
            <a:r>
              <a:rPr lang="it-IT" sz="2700" dirty="0">
                <a:solidFill>
                  <a:srgbClr val="4B4B4B"/>
                </a:solidFill>
              </a:rPr>
              <a:t>Con la sua tradizione marittima e la sua centralità mediterranea, l’Italia detiene una posizione che impone di considerare la dimensione marittima quale caposaldo delle politiche del Governo. </a:t>
            </a:r>
          </a:p>
        </p:txBody>
      </p:sp>
      <p:sp>
        <p:nvSpPr>
          <p:cNvPr id="5" name="AutoShape 2" descr="Is your ecological footprint causing excessive pressure on the planet's natural resources?&#10;">
            <a:extLst>
              <a:ext uri="{FF2B5EF4-FFF2-40B4-BE49-F238E27FC236}">
                <a16:creationId xmlns:a16="http://schemas.microsoft.com/office/drawing/2014/main" id="{CEF39DA9-E54C-294C-0159-9D57562EF74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C11B3DC0-5BBA-A725-F95B-FB66EEE49890}"/>
              </a:ext>
            </a:extLst>
          </p:cNvPr>
          <p:cNvSpPr txBox="1"/>
          <p:nvPr/>
        </p:nvSpPr>
        <p:spPr>
          <a:xfrm>
            <a:off x="215660" y="0"/>
            <a:ext cx="11976340" cy="369332"/>
          </a:xfrm>
          <a:prstGeom prst="rect">
            <a:avLst/>
          </a:prstGeom>
          <a:noFill/>
        </p:spPr>
        <p:txBody>
          <a:bodyPr wrap="square" rtlCol="0">
            <a:spAutoFit/>
          </a:bodyPr>
          <a:lstStyle/>
          <a:p>
            <a:r>
              <a:rPr lang="it-IT" b="1" dirty="0"/>
              <a:t>Infrastrutture portuali</a:t>
            </a:r>
          </a:p>
        </p:txBody>
      </p:sp>
      <p:pic>
        <p:nvPicPr>
          <p:cNvPr id="4098" name="Picture 2" descr="Il sistema portuale italiano tra crisi e riforme - PORTUS">
            <a:extLst>
              <a:ext uri="{FF2B5EF4-FFF2-40B4-BE49-F238E27FC236}">
                <a16:creationId xmlns:a16="http://schemas.microsoft.com/office/drawing/2014/main" id="{DD7C89ED-F391-0196-A16B-8DE7142DA86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385" b="5283"/>
          <a:stretch>
            <a:fillRect/>
          </a:stretch>
        </p:blipFill>
        <p:spPr bwMode="auto">
          <a:xfrm>
            <a:off x="6170208" y="5495"/>
            <a:ext cx="5400000" cy="6828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56360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22F6A-BE16-F6CA-7035-4A2B8682A40F}"/>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52F855D3-ED6A-AD48-CCB4-A013F0F97A1B}"/>
              </a:ext>
            </a:extLst>
          </p:cNvPr>
          <p:cNvSpPr txBox="1"/>
          <p:nvPr/>
        </p:nvSpPr>
        <p:spPr>
          <a:xfrm>
            <a:off x="621791" y="916470"/>
            <a:ext cx="5779009" cy="4247317"/>
          </a:xfrm>
          <a:prstGeom prst="rect">
            <a:avLst/>
          </a:prstGeom>
          <a:noFill/>
        </p:spPr>
        <p:txBody>
          <a:bodyPr wrap="square" rtlCol="0">
            <a:spAutoFit/>
          </a:bodyPr>
          <a:lstStyle/>
          <a:p>
            <a:pPr algn="just"/>
            <a:r>
              <a:rPr lang="it-IT" sz="2700" dirty="0">
                <a:solidFill>
                  <a:srgbClr val="4B4B4B"/>
                </a:solidFill>
              </a:rPr>
              <a:t>In tale contesto si è avviata una profonda riflessione sul ruolo del sistema portuale e dello sfruttamento delle aree retro-portuali che devono essere opportunamente promosse anche presso operatori internazionali potenzialmente interessati alla re-introduzione nel territorio europeo delle attività industriali già trasferite nei Paesi asiatici (c.d. “</a:t>
            </a:r>
            <a:r>
              <a:rPr lang="it-IT" sz="2700" i="1" dirty="0">
                <a:solidFill>
                  <a:srgbClr val="4B4B4B"/>
                </a:solidFill>
              </a:rPr>
              <a:t>re-</a:t>
            </a:r>
            <a:r>
              <a:rPr lang="it-IT" sz="2700" i="1" dirty="0" err="1">
                <a:solidFill>
                  <a:srgbClr val="4B4B4B"/>
                </a:solidFill>
              </a:rPr>
              <a:t>shoring</a:t>
            </a:r>
            <a:r>
              <a:rPr lang="it-IT" sz="2700" dirty="0">
                <a:solidFill>
                  <a:srgbClr val="4B4B4B"/>
                </a:solidFill>
              </a:rPr>
              <a:t>”). </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E7BB71F3-A4CC-37FF-6966-A3EBB1EC428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F452AA1F-FDE6-0A5E-1DA8-ED28CA30D34E}"/>
              </a:ext>
            </a:extLst>
          </p:cNvPr>
          <p:cNvSpPr txBox="1"/>
          <p:nvPr/>
        </p:nvSpPr>
        <p:spPr>
          <a:xfrm>
            <a:off x="215660" y="0"/>
            <a:ext cx="11976340" cy="369332"/>
          </a:xfrm>
          <a:prstGeom prst="rect">
            <a:avLst/>
          </a:prstGeom>
          <a:noFill/>
        </p:spPr>
        <p:txBody>
          <a:bodyPr wrap="square" rtlCol="0">
            <a:spAutoFit/>
          </a:bodyPr>
          <a:lstStyle/>
          <a:p>
            <a:r>
              <a:rPr lang="it-IT" b="1" dirty="0"/>
              <a:t>Infrastrutture portuali</a:t>
            </a:r>
          </a:p>
        </p:txBody>
      </p:sp>
      <p:pic>
        <p:nvPicPr>
          <p:cNvPr id="5122" name="Picture 2" descr="COME POSSONO CRESCERE I PORTI ITALIANI - Limes">
            <a:extLst>
              <a:ext uri="{FF2B5EF4-FFF2-40B4-BE49-F238E27FC236}">
                <a16:creationId xmlns:a16="http://schemas.microsoft.com/office/drawing/2014/main" id="{87325EBB-FDBF-733D-B7AA-84E17A9F2E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3779" y="46954"/>
            <a:ext cx="4500000" cy="6764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713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621801-B631-CFFD-D89E-B37A9B85E2E9}"/>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38668AA3-07F2-7F81-FB60-D5D25FDB61A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6146" name="Picture 2" descr="COME POSSONO CRESCERE I PORTI ITALIANI - Limes">
            <a:extLst>
              <a:ext uri="{FF2B5EF4-FFF2-40B4-BE49-F238E27FC236}">
                <a16:creationId xmlns:a16="http://schemas.microsoft.com/office/drawing/2014/main" id="{1331C593-5E8F-7ADF-C8F7-CF26083EFB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0000" y="163487"/>
            <a:ext cx="9792000" cy="6531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62557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85DB2-581B-858E-AB60-0C88CB033157}"/>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601D98A2-5439-FE85-75BA-A9E39773F350}"/>
              </a:ext>
            </a:extLst>
          </p:cNvPr>
          <p:cNvSpPr txBox="1"/>
          <p:nvPr/>
        </p:nvSpPr>
        <p:spPr>
          <a:xfrm>
            <a:off x="5943600" y="916470"/>
            <a:ext cx="5626606" cy="3831818"/>
          </a:xfrm>
          <a:prstGeom prst="rect">
            <a:avLst/>
          </a:prstGeom>
          <a:noFill/>
        </p:spPr>
        <p:txBody>
          <a:bodyPr wrap="square" rtlCol="0">
            <a:spAutoFit/>
          </a:bodyPr>
          <a:lstStyle/>
          <a:p>
            <a:r>
              <a:rPr lang="it-IT" sz="2700" dirty="0">
                <a:solidFill>
                  <a:srgbClr val="4B4B4B"/>
                </a:solidFill>
              </a:rPr>
              <a:t>A tal fine è necessario migliorare l’efficienza dei servizi portuali, riducendo i tempi di attesa e stazionamento delle navi nei porti nazionali e portando a compimento il processo di digitalizzazione con l’obiettivo di semplificare l’elevata complessità dell’intero ciclo portuale.</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A4E65FF9-6E84-069C-BC5C-144664819C8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559668A6-9F99-C1C5-510C-53532E6A6939}"/>
              </a:ext>
            </a:extLst>
          </p:cNvPr>
          <p:cNvSpPr txBox="1"/>
          <p:nvPr/>
        </p:nvSpPr>
        <p:spPr>
          <a:xfrm>
            <a:off x="215660" y="0"/>
            <a:ext cx="11976340" cy="369332"/>
          </a:xfrm>
          <a:prstGeom prst="rect">
            <a:avLst/>
          </a:prstGeom>
          <a:noFill/>
        </p:spPr>
        <p:txBody>
          <a:bodyPr wrap="square" rtlCol="0">
            <a:spAutoFit/>
          </a:bodyPr>
          <a:lstStyle/>
          <a:p>
            <a:r>
              <a:rPr lang="it-IT" b="1" dirty="0"/>
              <a:t>Gli spazi marittimi e le rotte commerciali</a:t>
            </a:r>
          </a:p>
        </p:txBody>
      </p:sp>
      <p:pic>
        <p:nvPicPr>
          <p:cNvPr id="7170" name="Picture 2" descr="Servizi Portuali | Movimentazioni pesanti | Marraffa">
            <a:extLst>
              <a:ext uri="{FF2B5EF4-FFF2-40B4-BE49-F238E27FC236}">
                <a16:creationId xmlns:a16="http://schemas.microsoft.com/office/drawing/2014/main" id="{15BFF7EE-8DFB-95A0-6F4F-5FB685C538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304" y="588989"/>
            <a:ext cx="5040000" cy="5984822"/>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3138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126AB-FB2C-2A4D-5523-26778B56B638}"/>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378CF253-A292-5439-861B-18FC1E22FD00}"/>
              </a:ext>
            </a:extLst>
          </p:cNvPr>
          <p:cNvSpPr txBox="1"/>
          <p:nvPr/>
        </p:nvSpPr>
        <p:spPr>
          <a:xfrm>
            <a:off x="621791" y="916470"/>
            <a:ext cx="10948415" cy="2169825"/>
          </a:xfrm>
          <a:prstGeom prst="rect">
            <a:avLst/>
          </a:prstGeom>
          <a:noFill/>
        </p:spPr>
        <p:txBody>
          <a:bodyPr wrap="square" rtlCol="0">
            <a:spAutoFit/>
          </a:bodyPr>
          <a:lstStyle/>
          <a:p>
            <a:pPr algn="just"/>
            <a:r>
              <a:rPr lang="it-IT" sz="2700" dirty="0">
                <a:solidFill>
                  <a:srgbClr val="4B4B4B"/>
                </a:solidFill>
              </a:rPr>
              <a:t>Sul fronte più strettamente inerente al tema dello sfruttamento delle energie provenienti dal mare, un contributo decisivo nella produzione di energia da fonti rinnovabili può venire dai parchi eolici offshore e dal moto ondoso, snodo fondamentale per raggiungere gli obiettivi della decarbonizzazione e dell’indipendenza energetica.</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7EDC9038-2BDD-32CB-3CA8-5C59D7E00401}"/>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10B0C2E9-2497-3268-D4AE-B2CFBA181603}"/>
              </a:ext>
            </a:extLst>
          </p:cNvPr>
          <p:cNvSpPr txBox="1"/>
          <p:nvPr/>
        </p:nvSpPr>
        <p:spPr>
          <a:xfrm>
            <a:off x="215660" y="0"/>
            <a:ext cx="11976340" cy="369332"/>
          </a:xfrm>
          <a:prstGeom prst="rect">
            <a:avLst/>
          </a:prstGeom>
          <a:noFill/>
        </p:spPr>
        <p:txBody>
          <a:bodyPr wrap="square" rtlCol="0">
            <a:spAutoFit/>
          </a:bodyPr>
          <a:lstStyle/>
          <a:p>
            <a:r>
              <a:rPr lang="it-IT" b="1" dirty="0"/>
              <a:t>Sfruttamento energetico del mare</a:t>
            </a:r>
          </a:p>
        </p:txBody>
      </p:sp>
      <p:pic>
        <p:nvPicPr>
          <p:cNvPr id="8194" name="Picture 2" descr="Eolico off shore, si sveglia l'Italia: impianti per 2,4 GW dalla Puglia  alla Romagna - Vaielettrico">
            <a:extLst>
              <a:ext uri="{FF2B5EF4-FFF2-40B4-BE49-F238E27FC236}">
                <a16:creationId xmlns:a16="http://schemas.microsoft.com/office/drawing/2014/main" id="{0A04506A-4E1E-3868-9A00-ADDFBB87A4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4743" y="3342740"/>
            <a:ext cx="4688857" cy="324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8196" name="Picture 4" descr="Dal moto ondoso all'elettricità: ecco le piattaforme Wave Star - Green.it">
            <a:extLst>
              <a:ext uri="{FF2B5EF4-FFF2-40B4-BE49-F238E27FC236}">
                <a16:creationId xmlns:a16="http://schemas.microsoft.com/office/drawing/2014/main" id="{32C99C40-A83A-4F0D-1338-D51FB30C08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9782" y="3342740"/>
            <a:ext cx="4409442" cy="324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293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7AAB7C-D3D4-A0AB-E1F7-3863EA8D5789}"/>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AAE6E432-A84D-6A91-3B94-A09E18E62FB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3" name="Immagine 2" descr="Immagine che contiene testo, cerchio, logo, schermata&#10;&#10;Il contenuto generato dall'IA potrebbe non essere corretto.">
            <a:extLst>
              <a:ext uri="{FF2B5EF4-FFF2-40B4-BE49-F238E27FC236}">
                <a16:creationId xmlns:a16="http://schemas.microsoft.com/office/drawing/2014/main" id="{CAF3A24D-D022-7928-DF62-CA781ED7FF7F}"/>
              </a:ext>
            </a:extLst>
          </p:cNvPr>
          <p:cNvPicPr>
            <a:picLocks noChangeAspect="1"/>
          </p:cNvPicPr>
          <p:nvPr/>
        </p:nvPicPr>
        <p:blipFill>
          <a:blip r:embed="rId2">
            <a:extLst>
              <a:ext uri="{28A0092B-C50C-407E-A947-70E740481C1C}">
                <a14:useLocalDpi xmlns:a14="http://schemas.microsoft.com/office/drawing/2010/main" val="0"/>
              </a:ext>
            </a:extLst>
          </a:blip>
          <a:srcRect b="1466"/>
          <a:stretch/>
        </p:blipFill>
        <p:spPr>
          <a:xfrm>
            <a:off x="2136000" y="502560"/>
            <a:ext cx="7920000" cy="5852880"/>
          </a:xfrm>
          <a:prstGeom prst="rect">
            <a:avLst/>
          </a:prstGeom>
        </p:spPr>
      </p:pic>
    </p:spTree>
    <p:extLst>
      <p:ext uri="{BB962C8B-B14F-4D97-AF65-F5344CB8AC3E}">
        <p14:creationId xmlns:p14="http://schemas.microsoft.com/office/powerpoint/2010/main" val="39239082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841BC-2BBC-8845-790B-5B53500616A5}"/>
            </a:ext>
          </a:extLst>
        </p:cNvPr>
        <p:cNvGrpSpPr/>
        <p:nvPr/>
      </p:nvGrpSpPr>
      <p:grpSpPr>
        <a:xfrm>
          <a:off x="0" y="0"/>
          <a:ext cx="0" cy="0"/>
          <a:chOff x="0" y="0"/>
          <a:chExt cx="0" cy="0"/>
        </a:xfrm>
      </p:grpSpPr>
      <p:pic>
        <p:nvPicPr>
          <p:cNvPr id="7" name="Immagine 6" descr="Immagine che contiene acqua, trasporto, natante, nave&#10;&#10;Il contenuto generato dall'IA potrebbe non essere corretto.">
            <a:extLst>
              <a:ext uri="{FF2B5EF4-FFF2-40B4-BE49-F238E27FC236}">
                <a16:creationId xmlns:a16="http://schemas.microsoft.com/office/drawing/2014/main" id="{E26669FA-DF7D-7F13-A90D-C751288149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CasellaDiTesto 3">
            <a:extLst>
              <a:ext uri="{FF2B5EF4-FFF2-40B4-BE49-F238E27FC236}">
                <a16:creationId xmlns:a16="http://schemas.microsoft.com/office/drawing/2014/main" id="{88381C29-DE23-37EB-F03D-41E5055C8548}"/>
              </a:ext>
            </a:extLst>
          </p:cNvPr>
          <p:cNvSpPr txBox="1"/>
          <p:nvPr/>
        </p:nvSpPr>
        <p:spPr>
          <a:xfrm>
            <a:off x="310551" y="140097"/>
            <a:ext cx="11576649" cy="1200329"/>
          </a:xfrm>
          <a:prstGeom prst="rect">
            <a:avLst/>
          </a:prstGeom>
          <a:noFill/>
        </p:spPr>
        <p:txBody>
          <a:bodyPr wrap="square" rtlCol="0">
            <a:spAutoFit/>
          </a:bodyPr>
          <a:lstStyle/>
          <a:p>
            <a:pPr algn="just"/>
            <a:r>
              <a:rPr lang="it-IT" sz="2400" b="1" dirty="0">
                <a:solidFill>
                  <a:schemeClr val="bg1"/>
                </a:solidFill>
              </a:rPr>
              <a:t>La fase della transizione ecologica non potrà prescindere dai combustibili fossili, rendendo necessario preservare la competitività della flotta cisterniera per il trasporto del petrolio.</a:t>
            </a:r>
            <a:endParaRPr lang="it-IT" sz="2400" b="1" i="0" dirty="0">
              <a:solidFill>
                <a:schemeClr val="bg1"/>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5F6034F0-1336-5B41-3F85-2B6F32D5A754}"/>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val="39280426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81555-494B-80A8-661C-7E6A7AA3B177}"/>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8E16CA4B-8FCB-6414-294E-B8CD677E133B}"/>
              </a:ext>
            </a:extLst>
          </p:cNvPr>
          <p:cNvSpPr txBox="1"/>
          <p:nvPr/>
        </p:nvSpPr>
        <p:spPr>
          <a:xfrm>
            <a:off x="621791" y="916470"/>
            <a:ext cx="10948415" cy="1338828"/>
          </a:xfrm>
          <a:prstGeom prst="rect">
            <a:avLst/>
          </a:prstGeom>
          <a:noFill/>
        </p:spPr>
        <p:txBody>
          <a:bodyPr wrap="square" rtlCol="0">
            <a:spAutoFit/>
          </a:bodyPr>
          <a:lstStyle/>
          <a:p>
            <a:pPr algn="just"/>
            <a:r>
              <a:rPr lang="it-IT" sz="2700" dirty="0">
                <a:solidFill>
                  <a:srgbClr val="4B4B4B"/>
                </a:solidFill>
              </a:rPr>
              <a:t>Per il gas, lo sviluppo di una flotta gasiera nazionale che assicuri l’indipendenza della catena di approvvigionamento ha posto l’accento sulla importanza dei rigassificatori e delle strutture di stoccaggio.</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7F3CD70D-995C-FF8E-DF2B-8348371ADF01}"/>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ACB1F6A3-F88D-3DE6-CA28-5E3FB1CA56ED}"/>
              </a:ext>
            </a:extLst>
          </p:cNvPr>
          <p:cNvSpPr txBox="1"/>
          <p:nvPr/>
        </p:nvSpPr>
        <p:spPr>
          <a:xfrm>
            <a:off x="215660" y="0"/>
            <a:ext cx="11976340" cy="369332"/>
          </a:xfrm>
          <a:prstGeom prst="rect">
            <a:avLst/>
          </a:prstGeom>
          <a:noFill/>
        </p:spPr>
        <p:txBody>
          <a:bodyPr wrap="square" rtlCol="0">
            <a:spAutoFit/>
          </a:bodyPr>
          <a:lstStyle/>
          <a:p>
            <a:r>
              <a:rPr lang="it-IT" b="1" dirty="0"/>
              <a:t>Sfruttamento energetico del mare</a:t>
            </a:r>
          </a:p>
        </p:txBody>
      </p:sp>
      <p:pic>
        <p:nvPicPr>
          <p:cNvPr id="10242" name="Picture 2" descr="Rigassificatori: che cosa sono, come funzionano e quanti sono in Italia |  Sky TG24">
            <a:extLst>
              <a:ext uri="{FF2B5EF4-FFF2-40B4-BE49-F238E27FC236}">
                <a16:creationId xmlns:a16="http://schemas.microsoft.com/office/drawing/2014/main" id="{662EF5E5-62B3-311D-1149-DABFF19C168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8281"/>
          <a:stretch>
            <a:fillRect/>
          </a:stretch>
        </p:blipFill>
        <p:spPr bwMode="auto">
          <a:xfrm>
            <a:off x="1883830" y="2298428"/>
            <a:ext cx="8640000" cy="4417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35000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A84C9-9193-C30A-03D1-CFC360E48DD4}"/>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D7FB1627-4D46-C44C-B944-E5E30C0FB5CC}"/>
              </a:ext>
            </a:extLst>
          </p:cNvPr>
          <p:cNvSpPr txBox="1"/>
          <p:nvPr/>
        </p:nvSpPr>
        <p:spPr>
          <a:xfrm>
            <a:off x="621791" y="916470"/>
            <a:ext cx="10948415" cy="2169825"/>
          </a:xfrm>
          <a:prstGeom prst="rect">
            <a:avLst/>
          </a:prstGeom>
          <a:noFill/>
        </p:spPr>
        <p:txBody>
          <a:bodyPr wrap="square" rtlCol="0">
            <a:spAutoFit/>
          </a:bodyPr>
          <a:lstStyle/>
          <a:p>
            <a:pPr algn="just"/>
            <a:r>
              <a:rPr lang="it-IT" sz="2700" dirty="0">
                <a:solidFill>
                  <a:srgbClr val="4B4B4B"/>
                </a:solidFill>
              </a:rPr>
              <a:t>La pesca in Italia è una attività diffusa, tradizionale, ma che nelle politiche del mare ha progressivamente perso la sua rilevanza economica a causa della riduzione della flotta, dello stato di sovra-sfruttamento delle risorse biologiche dei mari e del degrado dell’ecosistema marino.</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2259DBE6-D44E-4CD3-B568-D8C1E408C098}"/>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BE2548FA-3E5C-AC85-55A9-EF03D26CA091}"/>
              </a:ext>
            </a:extLst>
          </p:cNvPr>
          <p:cNvSpPr txBox="1"/>
          <p:nvPr/>
        </p:nvSpPr>
        <p:spPr>
          <a:xfrm>
            <a:off x="215660" y="0"/>
            <a:ext cx="11976340" cy="369332"/>
          </a:xfrm>
          <a:prstGeom prst="rect">
            <a:avLst/>
          </a:prstGeom>
          <a:noFill/>
        </p:spPr>
        <p:txBody>
          <a:bodyPr wrap="square" rtlCol="0">
            <a:spAutoFit/>
          </a:bodyPr>
          <a:lstStyle/>
          <a:p>
            <a:r>
              <a:rPr lang="it-IT" b="1" dirty="0"/>
              <a:t>Pesca e acquacoltura</a:t>
            </a:r>
          </a:p>
        </p:txBody>
      </p:sp>
      <p:pic>
        <p:nvPicPr>
          <p:cNvPr id="12290" name="Picture 2" descr="Pesca sostenibile, Sammartino a Catania a un'iniziativa sul pesce del golfo  etneo - Terrà">
            <a:extLst>
              <a:ext uri="{FF2B5EF4-FFF2-40B4-BE49-F238E27FC236}">
                <a16:creationId xmlns:a16="http://schemas.microsoft.com/office/drawing/2014/main" id="{0907E0C8-E770-71B6-ABD9-805503D8E0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3600" y="3086295"/>
            <a:ext cx="6480000" cy="3645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16127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7D2A3-296E-5515-8FDA-224F865C4A86}"/>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DB138A8F-657D-861B-653D-9342D6114F19}"/>
              </a:ext>
            </a:extLst>
          </p:cNvPr>
          <p:cNvSpPr txBox="1"/>
          <p:nvPr/>
        </p:nvSpPr>
        <p:spPr>
          <a:xfrm>
            <a:off x="621791" y="916470"/>
            <a:ext cx="10948415" cy="3000821"/>
          </a:xfrm>
          <a:prstGeom prst="rect">
            <a:avLst/>
          </a:prstGeom>
          <a:noFill/>
        </p:spPr>
        <p:txBody>
          <a:bodyPr wrap="square" rtlCol="0">
            <a:spAutoFit/>
          </a:bodyPr>
          <a:lstStyle/>
          <a:p>
            <a:pPr algn="just"/>
            <a:r>
              <a:rPr lang="it-IT" sz="2700" dirty="0">
                <a:solidFill>
                  <a:srgbClr val="4B4B4B"/>
                </a:solidFill>
              </a:rPr>
              <a:t>Nelle politiche del mare, la pesca italiana ha progressivamente perso rilevanza economica (oggi pesca e acquacoltura italiane soddisfano solo il 25% della domanda, con una produzione da cattura di 130.085 tonnellate nel 2020) a causa della riduzione della flotta, conseguente allo stato di sovra-sfruttamento delle risorse biologiche dei mari, alla riduzione degli spazi marini costieri soggetti a forte competizione tra usi tradizionali ed emergenti, al degrado degli ecosistemi.</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41C6F8B4-CE7A-2F60-B359-288D18EF28E5}"/>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7659F2BB-A7F9-82FC-7B23-E2114E21A83F}"/>
              </a:ext>
            </a:extLst>
          </p:cNvPr>
          <p:cNvSpPr txBox="1"/>
          <p:nvPr/>
        </p:nvSpPr>
        <p:spPr>
          <a:xfrm>
            <a:off x="215660" y="0"/>
            <a:ext cx="11976340" cy="369332"/>
          </a:xfrm>
          <a:prstGeom prst="rect">
            <a:avLst/>
          </a:prstGeom>
          <a:noFill/>
        </p:spPr>
        <p:txBody>
          <a:bodyPr wrap="square" rtlCol="0">
            <a:spAutoFit/>
          </a:bodyPr>
          <a:lstStyle/>
          <a:p>
            <a:r>
              <a:rPr lang="it-IT" b="1" dirty="0"/>
              <a:t>Pesca e acquacoltura</a:t>
            </a:r>
          </a:p>
        </p:txBody>
      </p:sp>
      <p:pic>
        <p:nvPicPr>
          <p:cNvPr id="13314" name="Picture 2" descr="IN PORTO I 200 PESCHERECCI SIPONTINI, MA LA PICCOLA PESCA PROSEGUE – Rete  Gargano">
            <a:extLst>
              <a:ext uri="{FF2B5EF4-FFF2-40B4-BE49-F238E27FC236}">
                <a16:creationId xmlns:a16="http://schemas.microsoft.com/office/drawing/2014/main" id="{D5A66884-0297-99CF-B72B-0A2FEFBF14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3450" b="15135"/>
          <a:stretch>
            <a:fillRect/>
          </a:stretch>
        </p:blipFill>
        <p:spPr bwMode="auto">
          <a:xfrm>
            <a:off x="2200273" y="4011283"/>
            <a:ext cx="7791450" cy="2639683"/>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242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980C9-18DD-7DD4-DC7A-48CE1D8E142D}"/>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A25F668D-D2C0-9385-F0AF-F36459B0CBA2}"/>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CasellaDiTesto 2">
            <a:extLst>
              <a:ext uri="{FF2B5EF4-FFF2-40B4-BE49-F238E27FC236}">
                <a16:creationId xmlns:a16="http://schemas.microsoft.com/office/drawing/2014/main" id="{3CDC9DE0-8205-C2D5-6D65-1C6E3531C764}"/>
              </a:ext>
            </a:extLst>
          </p:cNvPr>
          <p:cNvSpPr txBox="1"/>
          <p:nvPr/>
        </p:nvSpPr>
        <p:spPr>
          <a:xfrm>
            <a:off x="215660" y="0"/>
            <a:ext cx="11976340" cy="369332"/>
          </a:xfrm>
          <a:prstGeom prst="rect">
            <a:avLst/>
          </a:prstGeom>
          <a:noFill/>
        </p:spPr>
        <p:txBody>
          <a:bodyPr wrap="square" rtlCol="0">
            <a:spAutoFit/>
          </a:bodyPr>
          <a:lstStyle/>
          <a:p>
            <a:r>
              <a:rPr lang="it-IT" b="1" dirty="0"/>
              <a:t>Pesca e acquacoltura</a:t>
            </a:r>
          </a:p>
        </p:txBody>
      </p:sp>
      <p:pic>
        <p:nvPicPr>
          <p:cNvPr id="11266" name="Picture 2" descr="CHI DORME NON PIGLIA PESCI - Limes">
            <a:extLst>
              <a:ext uri="{FF2B5EF4-FFF2-40B4-BE49-F238E27FC236}">
                <a16:creationId xmlns:a16="http://schemas.microsoft.com/office/drawing/2014/main" id="{B193723A-AAD4-E20C-8561-5AD5177FF7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399058"/>
            <a:ext cx="9525000" cy="6353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4846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F2164-9D92-4271-3B89-EE1583916F29}"/>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5BA705D9-8309-AF29-B7A8-2AAEFE976738}"/>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026" name="Picture 2" descr="Economia blu in crescita anche in rinnovabili e sostenibilità ambientale">
            <a:extLst>
              <a:ext uri="{FF2B5EF4-FFF2-40B4-BE49-F238E27FC236}">
                <a16:creationId xmlns:a16="http://schemas.microsoft.com/office/drawing/2014/main" id="{64E97B30-53A3-2D7E-E571-4A4FD5720E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000" y="777586"/>
            <a:ext cx="11520000" cy="5302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67837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869A1-9723-6309-7F5D-6E7A694B58BA}"/>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B6E7B757-FBC9-AA12-70A1-BE1EC1A30CF2}"/>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3074" name="Picture 2" descr="Il Pnrr e l'Economia del Mare | BPER Banca">
            <a:extLst>
              <a:ext uri="{FF2B5EF4-FFF2-40B4-BE49-F238E27FC236}">
                <a16:creationId xmlns:a16="http://schemas.microsoft.com/office/drawing/2014/main" id="{25F26A78-B73C-7B02-9E68-8F511B0FC5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71438"/>
            <a:ext cx="9525000" cy="6715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5355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C91E98-815C-2533-E033-DBF2D7317577}"/>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EA294496-26A8-7AFD-F32B-57BB8314560F}"/>
              </a:ext>
            </a:extLst>
          </p:cNvPr>
          <p:cNvSpPr txBox="1"/>
          <p:nvPr/>
        </p:nvSpPr>
        <p:spPr>
          <a:xfrm>
            <a:off x="621791" y="916470"/>
            <a:ext cx="10948415" cy="3831818"/>
          </a:xfrm>
          <a:prstGeom prst="rect">
            <a:avLst/>
          </a:prstGeom>
          <a:noFill/>
        </p:spPr>
        <p:txBody>
          <a:bodyPr wrap="square" rtlCol="0">
            <a:spAutoFit/>
          </a:bodyPr>
          <a:lstStyle/>
          <a:p>
            <a:pPr algn="just"/>
            <a:r>
              <a:rPr lang="it-IT" sz="2700" u="sng" dirty="0">
                <a:solidFill>
                  <a:srgbClr val="4B4B4B"/>
                </a:solidFill>
              </a:rPr>
              <a:t>Per riassumere</a:t>
            </a:r>
          </a:p>
          <a:p>
            <a:pPr algn="just"/>
            <a:r>
              <a:rPr lang="it-IT" sz="2700" dirty="0">
                <a:solidFill>
                  <a:srgbClr val="4B4B4B"/>
                </a:solidFill>
              </a:rPr>
              <a:t>La </a:t>
            </a:r>
            <a:r>
              <a:rPr lang="it-IT" sz="2700" i="1" dirty="0">
                <a:solidFill>
                  <a:srgbClr val="4B4B4B"/>
                </a:solidFill>
              </a:rPr>
              <a:t>Blue Economy</a:t>
            </a:r>
            <a:r>
              <a:rPr lang="it-IT" sz="2700" dirty="0">
                <a:solidFill>
                  <a:srgbClr val="4B4B4B"/>
                </a:solidFill>
              </a:rPr>
              <a:t> si articola in diversi settori, che possono essere raggruppati in tre categorie principali:</a:t>
            </a:r>
          </a:p>
          <a:p>
            <a:pPr algn="just"/>
            <a:endParaRPr lang="it-IT" sz="2700" dirty="0">
              <a:solidFill>
                <a:srgbClr val="4B4B4B"/>
              </a:solidFill>
            </a:endParaRPr>
          </a:p>
          <a:p>
            <a:pPr marL="457200" indent="-457200" algn="just">
              <a:buFont typeface="Wingdings" panose="05000000000000000000" pitchFamily="2" charset="2"/>
              <a:buChar char="ü"/>
            </a:pPr>
            <a:r>
              <a:rPr lang="it-IT" sz="2700" i="0" dirty="0">
                <a:solidFill>
                  <a:srgbClr val="4B4B4B"/>
                </a:solidFill>
                <a:effectLst/>
              </a:rPr>
              <a:t>Settori tradizionali</a:t>
            </a:r>
          </a:p>
          <a:p>
            <a:pPr marL="457200" indent="-457200" algn="just">
              <a:buFont typeface="Wingdings" panose="05000000000000000000" pitchFamily="2" charset="2"/>
              <a:buChar char="ü"/>
            </a:pPr>
            <a:endParaRPr lang="it-IT" sz="2700" i="0" dirty="0">
              <a:solidFill>
                <a:srgbClr val="4B4B4B"/>
              </a:solidFill>
              <a:effectLst/>
            </a:endParaRPr>
          </a:p>
          <a:p>
            <a:pPr marL="457200" indent="-457200" algn="just">
              <a:buFont typeface="Wingdings" panose="05000000000000000000" pitchFamily="2" charset="2"/>
              <a:buChar char="ü"/>
            </a:pPr>
            <a:r>
              <a:rPr lang="it-IT" sz="2700" dirty="0">
                <a:solidFill>
                  <a:srgbClr val="4B4B4B"/>
                </a:solidFill>
              </a:rPr>
              <a:t>Settori emergenti</a:t>
            </a:r>
          </a:p>
          <a:p>
            <a:pPr marL="457200" indent="-457200" algn="just">
              <a:buFont typeface="Wingdings" panose="05000000000000000000" pitchFamily="2" charset="2"/>
              <a:buChar char="ü"/>
            </a:pPr>
            <a:endParaRPr lang="it-IT" sz="2700" dirty="0">
              <a:solidFill>
                <a:srgbClr val="4B4B4B"/>
              </a:solidFill>
            </a:endParaRPr>
          </a:p>
          <a:p>
            <a:pPr marL="457200" indent="-457200" algn="just">
              <a:buFont typeface="Wingdings" panose="05000000000000000000" pitchFamily="2" charset="2"/>
              <a:buChar char="ü"/>
            </a:pPr>
            <a:r>
              <a:rPr lang="it-IT" sz="2700" i="0" dirty="0">
                <a:solidFill>
                  <a:srgbClr val="4B4B4B"/>
                </a:solidFill>
                <a:effectLst/>
              </a:rPr>
              <a:t>Settori abilitanti</a:t>
            </a:r>
          </a:p>
        </p:txBody>
      </p:sp>
      <p:sp>
        <p:nvSpPr>
          <p:cNvPr id="5" name="AutoShape 2" descr="Is your ecological footprint causing excessive pressure on the planet's natural resources?&#10;">
            <a:extLst>
              <a:ext uri="{FF2B5EF4-FFF2-40B4-BE49-F238E27FC236}">
                <a16:creationId xmlns:a16="http://schemas.microsoft.com/office/drawing/2014/main" id="{74A647BF-014E-103C-FE03-785935D512D0}"/>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2050" name="Picture 2" descr="Geofacile #10 - L'economia | Articoli | DLive Geografia">
            <a:extLst>
              <a:ext uri="{FF2B5EF4-FFF2-40B4-BE49-F238E27FC236}">
                <a16:creationId xmlns:a16="http://schemas.microsoft.com/office/drawing/2014/main" id="{9A46C327-4CF2-E0F9-15AB-D91551CDBA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361" y="2267231"/>
            <a:ext cx="7200000" cy="2902500"/>
          </a:xfrm>
          <a:prstGeom prst="rect">
            <a:avLst/>
          </a:prstGeom>
          <a:noFill/>
          <a:ln w="31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30383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2B2A6-BA29-D131-E19E-0C2A55BED1B1}"/>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6AE16EE2-649B-2CDD-A864-EC6F80C1B28B}"/>
              </a:ext>
            </a:extLst>
          </p:cNvPr>
          <p:cNvSpPr txBox="1"/>
          <p:nvPr/>
        </p:nvSpPr>
        <p:spPr>
          <a:xfrm>
            <a:off x="621791" y="916470"/>
            <a:ext cx="10948415" cy="2169825"/>
          </a:xfrm>
          <a:prstGeom prst="rect">
            <a:avLst/>
          </a:prstGeom>
          <a:noFill/>
        </p:spPr>
        <p:txBody>
          <a:bodyPr wrap="square" rtlCol="0">
            <a:spAutoFit/>
          </a:bodyPr>
          <a:lstStyle/>
          <a:p>
            <a:pPr algn="just"/>
            <a:r>
              <a:rPr lang="it-IT" sz="2700" b="1" dirty="0">
                <a:solidFill>
                  <a:srgbClr val="4B4B4B"/>
                </a:solidFill>
              </a:rPr>
              <a:t>Settori tradizionali</a:t>
            </a:r>
            <a:r>
              <a:rPr lang="it-IT" sz="2700" dirty="0">
                <a:solidFill>
                  <a:srgbClr val="4B4B4B"/>
                </a:solidFill>
              </a:rPr>
              <a:t>, che comprendono le attività storiche legate al mare, come la pesca, l'acquacoltura, il trasporto marittimo, il turismo costiero e le costruzioni navali. Questi settori rappresentano una parte significativa dell'economia marina, ma devono affrontare le sfide della sostenibilità ambientale, della competitività e della digitalizzazione.</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63C38C0F-6937-0134-7350-75D988108805}"/>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4100" name="Picture 4" descr="Pesca ed economia blu: serve collaborazione internazionale | Adriaeco">
            <a:extLst>
              <a:ext uri="{FF2B5EF4-FFF2-40B4-BE49-F238E27FC236}">
                <a16:creationId xmlns:a16="http://schemas.microsoft.com/office/drawing/2014/main" id="{19952818-8A8F-0D78-AA44-B47A3B582F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998" y="3190340"/>
            <a:ext cx="9000000" cy="360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59384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A7F16-AF08-80B6-6F9A-110E3A5B3700}"/>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F753DF3F-A2D9-0746-F8ED-2BF5C2387A17}"/>
              </a:ext>
            </a:extLst>
          </p:cNvPr>
          <p:cNvSpPr txBox="1"/>
          <p:nvPr/>
        </p:nvSpPr>
        <p:spPr>
          <a:xfrm>
            <a:off x="621791" y="916470"/>
            <a:ext cx="5701371" cy="5493812"/>
          </a:xfrm>
          <a:prstGeom prst="rect">
            <a:avLst/>
          </a:prstGeom>
          <a:noFill/>
        </p:spPr>
        <p:txBody>
          <a:bodyPr wrap="square" rtlCol="0">
            <a:spAutoFit/>
          </a:bodyPr>
          <a:lstStyle/>
          <a:p>
            <a:pPr algn="just"/>
            <a:r>
              <a:rPr lang="it-IT" sz="2700" b="1" dirty="0">
                <a:solidFill>
                  <a:srgbClr val="4B4B4B"/>
                </a:solidFill>
              </a:rPr>
              <a:t>Settori emergenti</a:t>
            </a:r>
            <a:r>
              <a:rPr lang="it-IT" sz="2700" dirty="0">
                <a:solidFill>
                  <a:srgbClr val="4B4B4B"/>
                </a:solidFill>
              </a:rPr>
              <a:t>, che includono le attività che sfruttano le nuove opportunità offerte dal mare, come le energie rinnovabili marine, la biotecnologia blu, l'osservazione e la sorveglianza marina, la robotica e l'intelligenza artificiale applicate al mare, il turismo sostenibile e il patrimonio culturale marino. Questi settori hanno un forte potenziale di crescita, ma richiedono investimenti, ricerca e innovazione, e una regolamentazione adeguata.</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B96BBE05-3AB8-2537-955D-2C157D4CEA09}"/>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5122" name="Picture 2" descr="Economia blu dell'UE: crescita solida nel 2023">
            <a:extLst>
              <a:ext uri="{FF2B5EF4-FFF2-40B4-BE49-F238E27FC236}">
                <a16:creationId xmlns:a16="http://schemas.microsoft.com/office/drawing/2014/main" id="{606EC6FF-DC10-3580-AEF8-B425529FDA1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4993"/>
          <a:stretch>
            <a:fillRect/>
          </a:stretch>
        </p:blipFill>
        <p:spPr bwMode="auto">
          <a:xfrm>
            <a:off x="6564702" y="1127891"/>
            <a:ext cx="4914566" cy="4429698"/>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009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DF5E8F-5EA9-177D-1E47-108B406B4252}"/>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E89F8C8D-1652-292B-2177-E44D3B903315}"/>
              </a:ext>
            </a:extLst>
          </p:cNvPr>
          <p:cNvSpPr txBox="1"/>
          <p:nvPr/>
        </p:nvSpPr>
        <p:spPr>
          <a:xfrm>
            <a:off x="8229600" y="950976"/>
            <a:ext cx="3383280" cy="4662815"/>
          </a:xfrm>
          <a:prstGeom prst="rect">
            <a:avLst/>
          </a:prstGeom>
          <a:noFill/>
        </p:spPr>
        <p:txBody>
          <a:bodyPr wrap="square" rtlCol="0">
            <a:spAutoFit/>
          </a:bodyPr>
          <a:lstStyle/>
          <a:p>
            <a:r>
              <a:rPr lang="it-IT" sz="2700" i="0" dirty="0">
                <a:solidFill>
                  <a:srgbClr val="4B4B4B"/>
                </a:solidFill>
                <a:effectLst/>
              </a:rPr>
              <a:t>La rilevanza della </a:t>
            </a:r>
            <a:r>
              <a:rPr lang="it-IT" sz="2700" i="1" dirty="0">
                <a:solidFill>
                  <a:srgbClr val="4B4B4B"/>
                </a:solidFill>
                <a:effectLst/>
              </a:rPr>
              <a:t>Blue Economy</a:t>
            </a:r>
            <a:r>
              <a:rPr lang="it-IT" sz="2700" i="0" dirty="0">
                <a:solidFill>
                  <a:srgbClr val="4B4B4B"/>
                </a:solidFill>
                <a:effectLst/>
              </a:rPr>
              <a:t> è confermata anche dai dati statistici Eurostat disponibili, che confermano l'Italia ai primi posti nel posizionamento dei Paesi UE per occupazione e valore aggiunto nel settore.</a:t>
            </a:r>
          </a:p>
        </p:txBody>
      </p:sp>
      <p:sp>
        <p:nvSpPr>
          <p:cNvPr id="5" name="AutoShape 2" descr="Is your ecological footprint causing excessive pressure on the planet's natural resources?&#10;">
            <a:extLst>
              <a:ext uri="{FF2B5EF4-FFF2-40B4-BE49-F238E27FC236}">
                <a16:creationId xmlns:a16="http://schemas.microsoft.com/office/drawing/2014/main" id="{3EA3301E-16FC-02B0-6D55-A3E4145168D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5122" name="Picture 2" descr="Il Giornale dei Comuni">
            <a:extLst>
              <a:ext uri="{FF2B5EF4-FFF2-40B4-BE49-F238E27FC236}">
                <a16:creationId xmlns:a16="http://schemas.microsoft.com/office/drawing/2014/main" id="{941EF7E0-1599-01BF-33E7-0640360682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072" y="914100"/>
            <a:ext cx="7560000" cy="4725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09251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30D56-B6A8-7565-7ED3-F12F8B5A6D5F}"/>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28528CE4-D382-20E9-4E55-94AA128B975E}"/>
              </a:ext>
            </a:extLst>
          </p:cNvPr>
          <p:cNvSpPr txBox="1"/>
          <p:nvPr/>
        </p:nvSpPr>
        <p:spPr>
          <a:xfrm>
            <a:off x="621791" y="916470"/>
            <a:ext cx="10948415" cy="3000821"/>
          </a:xfrm>
          <a:prstGeom prst="rect">
            <a:avLst/>
          </a:prstGeom>
          <a:noFill/>
        </p:spPr>
        <p:txBody>
          <a:bodyPr wrap="square" rtlCol="0">
            <a:spAutoFit/>
          </a:bodyPr>
          <a:lstStyle/>
          <a:p>
            <a:pPr algn="just"/>
            <a:r>
              <a:rPr lang="it-IT" sz="2700" b="1" dirty="0">
                <a:solidFill>
                  <a:srgbClr val="4B4B4B"/>
                </a:solidFill>
              </a:rPr>
              <a:t>Settori abilitanti</a:t>
            </a:r>
            <a:r>
              <a:rPr lang="it-IT" sz="2700" dirty="0">
                <a:solidFill>
                  <a:srgbClr val="4B4B4B"/>
                </a:solidFill>
              </a:rPr>
              <a:t>, che riguardano le infrastrutture, i servizi e le competenze necessari per sostenere lo sviluppo della </a:t>
            </a:r>
            <a:r>
              <a:rPr lang="it-IT" sz="2700" i="1" dirty="0">
                <a:solidFill>
                  <a:srgbClr val="4B4B4B"/>
                </a:solidFill>
              </a:rPr>
              <a:t>Blue Economy</a:t>
            </a:r>
            <a:r>
              <a:rPr lang="it-IT" sz="2700" dirty="0">
                <a:solidFill>
                  <a:srgbClr val="4B4B4B"/>
                </a:solidFill>
              </a:rPr>
              <a:t>, come i porti, le reti di comunicazione, la formazione e l'istruzione, la </a:t>
            </a:r>
            <a:r>
              <a:rPr lang="it-IT" sz="2700" i="1" dirty="0">
                <a:solidFill>
                  <a:srgbClr val="4B4B4B"/>
                </a:solidFill>
              </a:rPr>
              <a:t>governance</a:t>
            </a:r>
            <a:r>
              <a:rPr lang="it-IT" sz="2700" dirty="0">
                <a:solidFill>
                  <a:srgbClr val="4B4B4B"/>
                </a:solidFill>
              </a:rPr>
              <a:t> e la pianificazione marittima. Questi settori sono fondamentali per creare le condizioni favorevoli alla </a:t>
            </a:r>
            <a:r>
              <a:rPr lang="it-IT" sz="2700" i="1" dirty="0">
                <a:solidFill>
                  <a:srgbClr val="4B4B4B"/>
                </a:solidFill>
              </a:rPr>
              <a:t>Blue Economy</a:t>
            </a:r>
            <a:r>
              <a:rPr lang="it-IT" sz="2700" dirty="0">
                <a:solidFill>
                  <a:srgbClr val="4B4B4B"/>
                </a:solidFill>
              </a:rPr>
              <a:t>, ma devono essere coordinati e armonizzati tra loro e con le altre politiche pubbliche.</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21A12527-A699-7805-C38C-ABB29E0DF88F}"/>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6146" name="Picture 2" descr="Interreg Italia-Croazia, al via 11 progetti: protagonista l'economia blu -  TRIESTE.news">
            <a:extLst>
              <a:ext uri="{FF2B5EF4-FFF2-40B4-BE49-F238E27FC236}">
                <a16:creationId xmlns:a16="http://schemas.microsoft.com/office/drawing/2014/main" id="{04DCD948-666B-523C-3291-2107794FB5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3600" y="3667668"/>
            <a:ext cx="6120000" cy="306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52251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33B6E-7090-23FC-9FA4-0EA836CF401D}"/>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C7485028-0308-A5CB-65B6-B94848CF5442}"/>
              </a:ext>
            </a:extLst>
          </p:cNvPr>
          <p:cNvSpPr txBox="1"/>
          <p:nvPr/>
        </p:nvSpPr>
        <p:spPr>
          <a:xfrm>
            <a:off x="621791" y="916470"/>
            <a:ext cx="10948415" cy="2585323"/>
          </a:xfrm>
          <a:prstGeom prst="rect">
            <a:avLst/>
          </a:prstGeom>
          <a:noFill/>
        </p:spPr>
        <p:txBody>
          <a:bodyPr wrap="square" rtlCol="0">
            <a:spAutoFit/>
          </a:bodyPr>
          <a:lstStyle/>
          <a:p>
            <a:pPr algn="just"/>
            <a:r>
              <a:rPr lang="it-IT" sz="2700" b="1" dirty="0">
                <a:solidFill>
                  <a:srgbClr val="4B4B4B"/>
                </a:solidFill>
              </a:rPr>
              <a:t>Eolico offshore: vantaggi e svantaggi</a:t>
            </a:r>
          </a:p>
          <a:p>
            <a:pPr algn="just"/>
            <a:r>
              <a:rPr lang="it-IT" sz="2700" dirty="0">
                <a:solidFill>
                  <a:srgbClr val="4B4B4B"/>
                </a:solidFill>
              </a:rPr>
              <a:t>I parchi eolici </a:t>
            </a:r>
            <a:r>
              <a:rPr lang="it-IT" sz="2700" i="1" dirty="0">
                <a:solidFill>
                  <a:srgbClr val="4B4B4B"/>
                </a:solidFill>
              </a:rPr>
              <a:t>offshore</a:t>
            </a:r>
            <a:r>
              <a:rPr lang="it-IT" sz="2700" dirty="0">
                <a:solidFill>
                  <a:srgbClr val="4B4B4B"/>
                </a:solidFill>
              </a:rPr>
              <a:t> sono delle vere e proprie centrali per la produzione di energia a prezzi accessibili: creano energia pulita, rinnovabile e rispettosa del clima.</a:t>
            </a:r>
          </a:p>
          <a:p>
            <a:pPr algn="just"/>
            <a:r>
              <a:rPr lang="it-IT" sz="2700" dirty="0">
                <a:solidFill>
                  <a:srgbClr val="4B4B4B"/>
                </a:solidFill>
              </a:rPr>
              <a:t>Quali sono i principali vantaggi e gli svantaggi connessi allo sviluppo dell'eolico </a:t>
            </a:r>
            <a:r>
              <a:rPr lang="it-IT" sz="2700" i="1" dirty="0">
                <a:solidFill>
                  <a:srgbClr val="4B4B4B"/>
                </a:solidFill>
              </a:rPr>
              <a:t>offshore</a:t>
            </a:r>
            <a:r>
              <a:rPr lang="it-IT" sz="2700" dirty="0">
                <a:solidFill>
                  <a:srgbClr val="4B4B4B"/>
                </a:solidFill>
              </a:rPr>
              <a:t>?</a:t>
            </a:r>
            <a:endParaRPr lang="it-IT" sz="27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D020AFB7-73FF-A003-8DCE-1679C83A5E4B}"/>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7170" name="Picture 2" descr="Eolico offshore: tanti progetti in Italia">
            <a:extLst>
              <a:ext uri="{FF2B5EF4-FFF2-40B4-BE49-F238E27FC236}">
                <a16:creationId xmlns:a16="http://schemas.microsoft.com/office/drawing/2014/main" id="{43005A6D-67CF-C75C-1F7C-0AC0E99F60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5998" y="3495140"/>
            <a:ext cx="4590000" cy="306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7172" name="Picture 4" descr="I vantaggi ambientali dell'eolico galleggiante">
            <a:extLst>
              <a:ext uri="{FF2B5EF4-FFF2-40B4-BE49-F238E27FC236}">
                <a16:creationId xmlns:a16="http://schemas.microsoft.com/office/drawing/2014/main" id="{3D29CC38-D387-0AB1-BA85-01610F4254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1134" y="3501793"/>
            <a:ext cx="4084264" cy="306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84288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53E96-0877-79D8-66BD-6850FA694271}"/>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8D5266A1-819E-E495-A121-0C840CCF2A5C}"/>
              </a:ext>
            </a:extLst>
          </p:cNvPr>
          <p:cNvSpPr txBox="1"/>
          <p:nvPr/>
        </p:nvSpPr>
        <p:spPr>
          <a:xfrm>
            <a:off x="621791" y="338510"/>
            <a:ext cx="10948415" cy="6463308"/>
          </a:xfrm>
          <a:prstGeom prst="rect">
            <a:avLst/>
          </a:prstGeom>
          <a:noFill/>
        </p:spPr>
        <p:txBody>
          <a:bodyPr wrap="square" rtlCol="0">
            <a:spAutoFit/>
          </a:bodyPr>
          <a:lstStyle/>
          <a:p>
            <a:pPr algn="just"/>
            <a:r>
              <a:rPr lang="it-IT" sz="2700" dirty="0">
                <a:solidFill>
                  <a:srgbClr val="4B4B4B"/>
                </a:solidFill>
              </a:rPr>
              <a:t>Tra i principali vantaggi troviamo:</a:t>
            </a:r>
          </a:p>
          <a:p>
            <a:pPr algn="just"/>
            <a:endParaRPr lang="it-IT" sz="2700" dirty="0">
              <a:solidFill>
                <a:srgbClr val="4B4B4B"/>
              </a:solidFill>
            </a:endParaRPr>
          </a:p>
          <a:p>
            <a:pPr marL="342900" indent="-342900" algn="just">
              <a:buFont typeface="Arial" panose="020B0604020202020204" pitchFamily="34" charset="0"/>
              <a:buChar char="•"/>
            </a:pPr>
            <a:r>
              <a:rPr lang="it-IT" sz="2000" dirty="0">
                <a:solidFill>
                  <a:srgbClr val="4B4B4B"/>
                </a:solidFill>
              </a:rPr>
              <a:t>La velocità del vento: in generale la forza e la velocità del vento sono maggiori in mare aperto rispetto che sulla terraferma. Una velocità del vento più elevata implica una produzione di energia superiore in un lasso di tempo ridotto.</a:t>
            </a:r>
          </a:p>
          <a:p>
            <a:pPr marL="342900" indent="-342900" algn="just">
              <a:buFont typeface="Arial" panose="020B0604020202020204" pitchFamily="34" charset="0"/>
              <a:buChar char="•"/>
            </a:pPr>
            <a:r>
              <a:rPr lang="it-IT" sz="2000" dirty="0">
                <a:solidFill>
                  <a:srgbClr val="4B4B4B"/>
                </a:solidFill>
              </a:rPr>
              <a:t>Più energia senza intermittenze: la velocità del vento offshore tende ad essere più stabile rispetto a quella terrestre. Significa che si hanno meno problemi connessi alla turbolenza delle turbine, e i rotori stessi sono sottoposti a meno stress. Di nuovo, una fornitura di vento più stabile significa avere una fonte di energia più affidabile e non intermittente.</a:t>
            </a:r>
          </a:p>
          <a:p>
            <a:pPr marL="342900" indent="-342900" algn="just">
              <a:buFont typeface="Arial" panose="020B0604020202020204" pitchFamily="34" charset="0"/>
              <a:buChar char="•"/>
            </a:pPr>
            <a:r>
              <a:rPr lang="it-IT" sz="2000" dirty="0">
                <a:solidFill>
                  <a:srgbClr val="4B4B4B"/>
                </a:solidFill>
              </a:rPr>
              <a:t>Minor impatto ambientale e acustico: generalmente, gli impianti eolici offshore sono situati oltre la linea dell’orizzonte visibile. Un impianto in mare aperto, allo stesso tempo riduce, quindi, sia l'impatto visivo sia quello acustico.</a:t>
            </a:r>
          </a:p>
          <a:p>
            <a:pPr marL="342900" indent="-342900" algn="just">
              <a:buFont typeface="Arial" panose="020B0604020202020204" pitchFamily="34" charset="0"/>
              <a:buChar char="•"/>
            </a:pPr>
            <a:r>
              <a:rPr lang="it-IT" sz="2000" dirty="0">
                <a:solidFill>
                  <a:srgbClr val="4B4B4B"/>
                </a:solidFill>
              </a:rPr>
              <a:t>Non solo turbine eoliche, ma veri e propri impianti: la scelta del "sito" in cui installare le turbine eoliche è molto importante. Posizionare in mare aperto la turbina </a:t>
            </a:r>
            <a:r>
              <a:rPr lang="it-IT" sz="2000" i="1" dirty="0">
                <a:solidFill>
                  <a:srgbClr val="4B4B4B"/>
                </a:solidFill>
              </a:rPr>
              <a:t>offshore</a:t>
            </a:r>
            <a:r>
              <a:rPr lang="it-IT" sz="2000" dirty="0">
                <a:solidFill>
                  <a:srgbClr val="4B4B4B"/>
                </a:solidFill>
              </a:rPr>
              <a:t> significa poterne collocare altre nelle immediate vicinanze e creare un parco eolico </a:t>
            </a:r>
            <a:r>
              <a:rPr lang="it-IT" sz="2000" i="1" dirty="0">
                <a:solidFill>
                  <a:srgbClr val="4B4B4B"/>
                </a:solidFill>
              </a:rPr>
              <a:t>offshore</a:t>
            </a:r>
            <a:r>
              <a:rPr lang="it-IT" sz="2000" dirty="0">
                <a:solidFill>
                  <a:srgbClr val="4B4B4B"/>
                </a:solidFill>
              </a:rPr>
              <a:t>.</a:t>
            </a:r>
          </a:p>
          <a:p>
            <a:pPr marL="342900" indent="-342900" algn="just">
              <a:buFont typeface="Arial" panose="020B0604020202020204" pitchFamily="34" charset="0"/>
              <a:buChar char="•"/>
            </a:pPr>
            <a:r>
              <a:rPr lang="it-IT" sz="2000" dirty="0">
                <a:solidFill>
                  <a:srgbClr val="4B4B4B"/>
                </a:solidFill>
              </a:rPr>
              <a:t>La contribuzione al fabbisogno energetico del territorio: gli impianti eolici </a:t>
            </a:r>
            <a:r>
              <a:rPr lang="it-IT" sz="2000" i="1" dirty="0">
                <a:solidFill>
                  <a:srgbClr val="4B4B4B"/>
                </a:solidFill>
              </a:rPr>
              <a:t>offshore</a:t>
            </a:r>
            <a:r>
              <a:rPr lang="it-IT" sz="2000" dirty="0">
                <a:solidFill>
                  <a:srgbClr val="4B4B4B"/>
                </a:solidFill>
              </a:rPr>
              <a:t>, in particolare nei Paesi del Nord Europa, sono situati nelle zone costiere ad alta densità di popolazione, dove l'urbanizzazione del territorio è maggiore e quindi anche la richiesta di energia. In questo senso, le turbine eoliche contribuiscono a soddisfare la domanda del territorio con energia rinnovabile.</a:t>
            </a:r>
            <a:endParaRPr lang="it-IT" sz="20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EB69B892-5C74-C4B1-5740-4DDAB10DCD22}"/>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val="7210110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368ED-8E73-6054-A107-7886D6F72708}"/>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3546591C-87CA-A2CC-5CA2-1D6E221B6848}"/>
              </a:ext>
            </a:extLst>
          </p:cNvPr>
          <p:cNvSpPr txBox="1"/>
          <p:nvPr/>
        </p:nvSpPr>
        <p:spPr>
          <a:xfrm>
            <a:off x="621791" y="338510"/>
            <a:ext cx="10948415" cy="4616648"/>
          </a:xfrm>
          <a:prstGeom prst="rect">
            <a:avLst/>
          </a:prstGeom>
          <a:noFill/>
        </p:spPr>
        <p:txBody>
          <a:bodyPr wrap="square" rtlCol="0">
            <a:spAutoFit/>
          </a:bodyPr>
          <a:lstStyle/>
          <a:p>
            <a:pPr algn="just"/>
            <a:r>
              <a:rPr lang="it-IT" sz="2700" dirty="0">
                <a:solidFill>
                  <a:srgbClr val="4B4B4B"/>
                </a:solidFill>
              </a:rPr>
              <a:t>I principali svantaggi dovuti all'adozione di questa tecnologia sono:</a:t>
            </a:r>
          </a:p>
          <a:p>
            <a:pPr algn="just"/>
            <a:endParaRPr lang="it-IT" sz="2700" dirty="0">
              <a:solidFill>
                <a:srgbClr val="4B4B4B"/>
              </a:solidFill>
            </a:endParaRPr>
          </a:p>
          <a:p>
            <a:pPr marL="342900" indent="-342900" algn="just">
              <a:buFont typeface="Arial" panose="020B0604020202020204" pitchFamily="34" charset="0"/>
              <a:buChar char="•"/>
            </a:pPr>
            <a:r>
              <a:rPr lang="it-IT" sz="2000" dirty="0">
                <a:solidFill>
                  <a:srgbClr val="4B4B4B"/>
                </a:solidFill>
              </a:rPr>
              <a:t>l'intermittenza della fonte primaria: come per tutte le energie rinnovabili, anche la produzione di energia eolica è soggetta al problema della non costanza del vento. Come già anticipato, in mare aperto il vento ha una forza maggiore ed è tendenzialmente più stabile e per questo motivo, l'eolico offshore rimane una delle alternative più promettenti per il rinnovamento energetico.</a:t>
            </a:r>
          </a:p>
          <a:p>
            <a:pPr marL="342900" indent="-342900" algn="just">
              <a:buFont typeface="Arial" panose="020B0604020202020204" pitchFamily="34" charset="0"/>
              <a:buChar char="•"/>
            </a:pPr>
            <a:r>
              <a:rPr lang="it-IT" sz="2000" dirty="0">
                <a:solidFill>
                  <a:srgbClr val="4B4B4B"/>
                </a:solidFill>
              </a:rPr>
              <a:t>La manutenzione costante e i costi di gestione potenzialmente elevati: l'azione delle onde e anche i venti molto forti, in particolare durante le tempeste, possono danneggiare le turbine eoliche richiedendo un intervento immediato per ripristinare le corrette funzionalità operative. In questi casi, il tempo di ripristino dell'energia dopo un malfunzionamento può essere maggiore rispetto ai parchi eolici onshore, a causa dei problemi connessi al trasporto dell'attrezzatura necessaria per eseguire la manutenzione, con un conseguente aumento dei costi di gestione dell'impianto.</a:t>
            </a:r>
            <a:endParaRPr lang="it-IT" sz="2000" i="0" dirty="0">
              <a:solidFill>
                <a:srgbClr val="4B4B4B"/>
              </a:solidFill>
              <a:effectLst/>
            </a:endParaRPr>
          </a:p>
        </p:txBody>
      </p:sp>
      <p:sp>
        <p:nvSpPr>
          <p:cNvPr id="5" name="AutoShape 2" descr="Is your ecological footprint causing excessive pressure on the planet's natural resources?&#10;">
            <a:extLst>
              <a:ext uri="{FF2B5EF4-FFF2-40B4-BE49-F238E27FC236}">
                <a16:creationId xmlns:a16="http://schemas.microsoft.com/office/drawing/2014/main" id="{593866C6-FC3E-D4E1-6203-B89B5472312E}"/>
              </a:ext>
            </a:extLst>
          </p:cNvPr>
          <p:cNvSpPr>
            <a:spLocks noChangeAspect="1" noChangeArrowheads="1"/>
          </p:cNvSpPr>
          <p:nvPr/>
        </p:nvSpPr>
        <p:spPr bwMode="auto">
          <a:xfrm>
            <a:off x="5943600" y="319034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8194" name="Picture 2" descr="TRASPORTI EXTRA LUNGHI? NO PROBLEM - Sollevare">
            <a:extLst>
              <a:ext uri="{FF2B5EF4-FFF2-40B4-BE49-F238E27FC236}">
                <a16:creationId xmlns:a16="http://schemas.microsoft.com/office/drawing/2014/main" id="{DC7CA5EA-79CD-135E-0188-EC0FCD5781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9171" y="4955158"/>
            <a:ext cx="5971430" cy="180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8196" name="Picture 4" descr="Servizio di Trasporto pale eoliche: richiedi un preventivo">
            <a:extLst>
              <a:ext uri="{FF2B5EF4-FFF2-40B4-BE49-F238E27FC236}">
                <a16:creationId xmlns:a16="http://schemas.microsoft.com/office/drawing/2014/main" id="{58331411-744E-12A0-36DD-F1BA83B9E7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0504" y="4955158"/>
            <a:ext cx="2671337" cy="180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7460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2A0D5-8472-829F-BCF7-9F980674E1A3}"/>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40C9ABC8-8034-4A95-AB48-9181002FF4A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3076" name="Picture 4" descr="Blue Economy - Orientamenti">
            <a:extLst>
              <a:ext uri="{FF2B5EF4-FFF2-40B4-BE49-F238E27FC236}">
                <a16:creationId xmlns:a16="http://schemas.microsoft.com/office/drawing/2014/main" id="{878FE840-D08F-FAC7-6026-AE4A2D5752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4086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1D59E-7834-2A73-BA23-9D67AFE813D4}"/>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709B0B3A-0035-944F-3AE8-F180530FC9E1}"/>
              </a:ext>
            </a:extLst>
          </p:cNvPr>
          <p:cNvSpPr txBox="1"/>
          <p:nvPr/>
        </p:nvSpPr>
        <p:spPr>
          <a:xfrm>
            <a:off x="5010912" y="1298448"/>
            <a:ext cx="6601968" cy="4247317"/>
          </a:xfrm>
          <a:prstGeom prst="rect">
            <a:avLst/>
          </a:prstGeom>
          <a:noFill/>
        </p:spPr>
        <p:txBody>
          <a:bodyPr wrap="square" rtlCol="0">
            <a:spAutoFit/>
          </a:bodyPr>
          <a:lstStyle/>
          <a:p>
            <a:pPr algn="just"/>
            <a:r>
              <a:rPr lang="it-IT" sz="2700" i="0" dirty="0">
                <a:solidFill>
                  <a:srgbClr val="4B4B4B"/>
                </a:solidFill>
                <a:effectLst/>
              </a:rPr>
              <a:t>L’Italia, con la sua specifica conformazione geografica, trae beneficio diretto da questo settore economico in quanto circondata da più di 7.500 chilometri di coste (di cui 3.850 insulari) e da circa 155.000 chilometri quadrati di acque marittime territoriali, potendo vantare una posizione strategica nel Mare Mediterraneo e, più in generale, nell'ambito del cosiddetto “Mediterraneo allargato”. </a:t>
            </a:r>
          </a:p>
        </p:txBody>
      </p:sp>
      <p:sp>
        <p:nvSpPr>
          <p:cNvPr id="5" name="AutoShape 2" descr="Is your ecological footprint causing excessive pressure on the planet's natural resources?&#10;">
            <a:extLst>
              <a:ext uri="{FF2B5EF4-FFF2-40B4-BE49-F238E27FC236}">
                <a16:creationId xmlns:a16="http://schemas.microsoft.com/office/drawing/2014/main" id="{B2DC8C65-8846-1C01-5127-217DE3CE467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6146" name="Picture 2" descr="Cartina fisica e politica d'Italia">
            <a:extLst>
              <a:ext uri="{FF2B5EF4-FFF2-40B4-BE49-F238E27FC236}">
                <a16:creationId xmlns:a16="http://schemas.microsoft.com/office/drawing/2014/main" id="{FFEBE58B-9387-77A1-6731-A78D85FB8C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950" y="549000"/>
            <a:ext cx="4244005" cy="5760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6978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567AB-B9E6-A263-430F-1B6B3A4F3305}"/>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91F771EC-A64B-5362-357B-7E213F2630CB}"/>
              </a:ext>
            </a:extLst>
          </p:cNvPr>
          <p:cNvSpPr txBox="1"/>
          <p:nvPr/>
        </p:nvSpPr>
        <p:spPr>
          <a:xfrm>
            <a:off x="621792" y="448056"/>
            <a:ext cx="10991088" cy="4247317"/>
          </a:xfrm>
          <a:prstGeom prst="rect">
            <a:avLst/>
          </a:prstGeom>
          <a:noFill/>
        </p:spPr>
        <p:txBody>
          <a:bodyPr wrap="square" rtlCol="0">
            <a:spAutoFit/>
          </a:bodyPr>
          <a:lstStyle/>
          <a:p>
            <a:pPr algn="just"/>
            <a:r>
              <a:rPr lang="it-IT" sz="2700" i="0" dirty="0">
                <a:solidFill>
                  <a:srgbClr val="4B4B4B"/>
                </a:solidFill>
                <a:effectLst/>
              </a:rPr>
              <a:t>L’espressione «Mediterraneo allargato» rinvia a una nozione con cui Fernand Braudel rappresentava il Mediterraneo come qualcosa di più di uno specchio d’acqua, una successione di terre e di mari uniti tra loro da una comunanza di scambi politici, culturali e commerciali. Intorno a questo ambito la Marina Militare italiana ha delineato i contorni di un concetto strategico che riunisse il Mediterraneo propriamente detto, il Mar Nero, il Mar Rosso e il Golfo Persico, mantenendo nel novero anche le terre emerse comprese tra questi mari. Comprende, pertanto, i Paesi europei della sponda nord e quelli nordafricani della sponda sud, così come il Vicino e Medio-oriente, e il Sahel e il Corno d’Africa. </a:t>
            </a:r>
          </a:p>
        </p:txBody>
      </p:sp>
      <p:sp>
        <p:nvSpPr>
          <p:cNvPr id="5" name="AutoShape 2" descr="Is your ecological footprint causing excessive pressure on the planet's natural resources?&#10;">
            <a:extLst>
              <a:ext uri="{FF2B5EF4-FFF2-40B4-BE49-F238E27FC236}">
                <a16:creationId xmlns:a16="http://schemas.microsoft.com/office/drawing/2014/main" id="{9C7F67B8-1880-4876-F437-F315E92C43A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8194" name="Picture 2" descr="New-med per la crescita del Mediterraneo allargato - Imprese del Sud">
            <a:extLst>
              <a:ext uri="{FF2B5EF4-FFF2-40B4-BE49-F238E27FC236}">
                <a16:creationId xmlns:a16="http://schemas.microsoft.com/office/drawing/2014/main" id="{66A20F72-0A8D-ABFB-D5D9-E0C26178CE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8400" y="4695373"/>
            <a:ext cx="5220000" cy="2088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7197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F68E1-A267-DDE3-13F4-9602675D4617}"/>
            </a:ext>
          </a:extLst>
        </p:cNvPr>
        <p:cNvGrpSpPr/>
        <p:nvPr/>
      </p:nvGrpSpPr>
      <p:grpSpPr>
        <a:xfrm>
          <a:off x="0" y="0"/>
          <a:ext cx="0" cy="0"/>
          <a:chOff x="0" y="0"/>
          <a:chExt cx="0" cy="0"/>
        </a:xfrm>
      </p:grpSpPr>
      <p:sp>
        <p:nvSpPr>
          <p:cNvPr id="5" name="AutoShape 2" descr="Is your ecological footprint causing excessive pressure on the planet's natural resources?&#10;">
            <a:extLst>
              <a:ext uri="{FF2B5EF4-FFF2-40B4-BE49-F238E27FC236}">
                <a16:creationId xmlns:a16="http://schemas.microsoft.com/office/drawing/2014/main" id="{6EFFB60C-A973-BA0B-CCF0-B77629DAC55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4100" name="Picture 4" descr="L'Italia nel “connettore geopolitico” mediterraneo – Aspenia Online">
            <a:extLst>
              <a:ext uri="{FF2B5EF4-FFF2-40B4-BE49-F238E27FC236}">
                <a16:creationId xmlns:a16="http://schemas.microsoft.com/office/drawing/2014/main" id="{506A79C0-1A03-4816-56CA-FA29715B08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6000" y="176494"/>
            <a:ext cx="10260000" cy="6505012"/>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995988"/>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908</TotalTime>
  <Words>3373</Words>
  <Application>Microsoft Office PowerPoint</Application>
  <PresentationFormat>Widescreen</PresentationFormat>
  <Paragraphs>129</Paragraphs>
  <Slides>53</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53</vt:i4>
      </vt:variant>
    </vt:vector>
  </HeadingPairs>
  <TitlesOfParts>
    <vt:vector size="59" baseType="lpstr">
      <vt:lpstr>Aptos</vt:lpstr>
      <vt:lpstr>Aptos Display</vt:lpstr>
      <vt:lpstr>Arial</vt:lpstr>
      <vt:lpstr>Calibri</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Francesco Bertolino</dc:creator>
  <cp:lastModifiedBy>Francesco Bertolino</cp:lastModifiedBy>
  <cp:revision>1</cp:revision>
  <dcterms:created xsi:type="dcterms:W3CDTF">2025-05-10T13:32:18Z</dcterms:created>
  <dcterms:modified xsi:type="dcterms:W3CDTF">2026-01-29T10:32:29Z</dcterms:modified>
</cp:coreProperties>
</file>